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3" r:id="rId2"/>
    <p:sldId id="305" r:id="rId3"/>
    <p:sldId id="329" r:id="rId4"/>
    <p:sldId id="330" r:id="rId5"/>
    <p:sldId id="331" r:id="rId6"/>
    <p:sldId id="332" r:id="rId7"/>
    <p:sldId id="333" r:id="rId8"/>
  </p:sldIdLst>
  <p:sldSz cx="9906000" cy="6858000" type="A4"/>
  <p:notesSz cx="10018713" cy="68881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0CD"/>
    <a:srgbClr val="DFA5D6"/>
    <a:srgbClr val="E2D0DC"/>
    <a:srgbClr val="EFE5EE"/>
    <a:srgbClr val="C4B3C3"/>
    <a:srgbClr val="FFD966"/>
    <a:srgbClr val="B8CF8B"/>
    <a:srgbClr val="C5E0B4"/>
    <a:srgbClr val="E2F0D9"/>
    <a:srgbClr val="C3E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454" autoAdjust="0"/>
  </p:normalViewPr>
  <p:slideViewPr>
    <p:cSldViewPr snapToGrid="0" showGuides="1">
      <p:cViewPr varScale="1">
        <p:scale>
          <a:sx n="86" d="100"/>
          <a:sy n="86" d="100"/>
        </p:scale>
        <p:origin x="888" y="90"/>
      </p:cViewPr>
      <p:guideLst>
        <p:guide orient="horz" pos="220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1125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74415" y="1"/>
            <a:ext cx="4342712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E5331-1292-4785-9B80-512AE5A0AE2A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328988" y="860425"/>
            <a:ext cx="33607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1001556" y="3314701"/>
            <a:ext cx="801560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6542088"/>
            <a:ext cx="4341125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5674415" y="6542088"/>
            <a:ext cx="4342712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D5D27-D3F2-473F-9A8F-6DA2948663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827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D5D27-D3F2-473F-9A8F-6DA29486634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542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595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06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65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90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85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992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444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647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737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7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344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86C3E-D367-4DA2-8D5F-58031D72A530}" type="datetimeFigureOut">
              <a:rPr lang="th-TH" smtClean="0"/>
              <a:t>28/11/66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32D4-93D7-4751-830D-EE069A43C9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47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6"/>
          <a:stretch/>
        </p:blipFill>
        <p:spPr>
          <a:xfrm>
            <a:off x="4924926" y="0"/>
            <a:ext cx="4981074" cy="6858000"/>
          </a:xfrm>
          <a:prstGeom prst="rect">
            <a:avLst/>
          </a:prstGeom>
        </p:spPr>
      </p:pic>
      <p:pic>
        <p:nvPicPr>
          <p:cNvPr id="93" name="รูปภาพ 92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24" y="4394791"/>
            <a:ext cx="4286916" cy="1090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8" name="รูปแบบอิสระ 97"/>
          <p:cNvSpPr/>
          <p:nvPr/>
        </p:nvSpPr>
        <p:spPr>
          <a:xfrm>
            <a:off x="5237456" y="1862135"/>
            <a:ext cx="559752" cy="1200645"/>
          </a:xfrm>
          <a:custGeom>
            <a:avLst/>
            <a:gdLst>
              <a:gd name="connsiteX0" fmla="*/ 0 w 684780"/>
              <a:gd name="connsiteY0" fmla="*/ 0 h 1369560"/>
              <a:gd name="connsiteX1" fmla="*/ 684780 w 684780"/>
              <a:gd name="connsiteY1" fmla="*/ 684780 h 1369560"/>
              <a:gd name="connsiteX2" fmla="*/ 0 w 684780"/>
              <a:gd name="connsiteY2" fmla="*/ 1369560 h 13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4780" h="1369560">
                <a:moveTo>
                  <a:pt x="0" y="0"/>
                </a:moveTo>
                <a:cubicBezTo>
                  <a:pt x="378194" y="0"/>
                  <a:pt x="684780" y="306586"/>
                  <a:pt x="684780" y="684780"/>
                </a:cubicBezTo>
                <a:cubicBezTo>
                  <a:pt x="684780" y="1062974"/>
                  <a:pt x="378194" y="1369560"/>
                  <a:pt x="0" y="1369560"/>
                </a:cubicBezTo>
                <a:close/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9" name="กล่องข้อความ 98"/>
          <p:cNvSpPr txBox="1"/>
          <p:nvPr/>
        </p:nvSpPr>
        <p:spPr>
          <a:xfrm>
            <a:off x="5700422" y="54781"/>
            <a:ext cx="3866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มาตรการประหยัดพลังงาน</a:t>
            </a:r>
          </a:p>
          <a:p>
            <a:pPr algn="ctr"/>
            <a:r>
              <a:rPr lang="th-TH" sz="40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 2567</a:t>
            </a:r>
          </a:p>
        </p:txBody>
      </p:sp>
      <p:sp>
        <p:nvSpPr>
          <p:cNvPr id="100" name="กล่องข้อความ 99"/>
          <p:cNvSpPr txBox="1"/>
          <p:nvPr/>
        </p:nvSpPr>
        <p:spPr>
          <a:xfrm>
            <a:off x="5700422" y="63578"/>
            <a:ext cx="3866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มาตรการประหยัดพลังงาน</a:t>
            </a:r>
          </a:p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 2567</a:t>
            </a:r>
          </a:p>
        </p:txBody>
      </p:sp>
      <p:sp>
        <p:nvSpPr>
          <p:cNvPr id="108" name="วงรี 107"/>
          <p:cNvSpPr/>
          <p:nvPr/>
        </p:nvSpPr>
        <p:spPr>
          <a:xfrm>
            <a:off x="6085246" y="1711657"/>
            <a:ext cx="2597847" cy="2597847"/>
          </a:xfrm>
          <a:prstGeom prst="ellipse">
            <a:avLst/>
          </a:prstGeom>
          <a:solidFill>
            <a:schemeClr val="bg1"/>
          </a:solidFill>
          <a:ln w="76200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3" name="สี่เหลี่ยมผืนผ้า 112"/>
          <p:cNvSpPr/>
          <p:nvPr/>
        </p:nvSpPr>
        <p:spPr>
          <a:xfrm>
            <a:off x="5872065" y="4577368"/>
            <a:ext cx="3142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dirty="0">
                <a:effectLst>
                  <a:glow>
                    <a:schemeClr val="tx1"/>
                  </a:glow>
                </a:effectLst>
                <a:latin typeface="Angsana New" panose="02020603050405020304" pitchFamily="18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สถานคุ้มครองและพัฒนาคนพิการ</a:t>
            </a:r>
          </a:p>
          <a:p>
            <a:pPr algn="ctr">
              <a:spcAft>
                <a:spcPts val="0"/>
              </a:spcAft>
            </a:pPr>
            <a:r>
              <a:rPr lang="th-TH" sz="2000" b="1" dirty="0">
                <a:effectLst>
                  <a:glow>
                    <a:schemeClr val="tx1"/>
                  </a:glow>
                </a:effectLst>
                <a:latin typeface="Angsana New" panose="02020603050405020304" pitchFamily="18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จังหวัดราชบุรี (บ้านราชบุรี)</a:t>
            </a:r>
            <a:endParaRPr lang="en-US" sz="2000" b="1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717"/>
          <a:stretch/>
        </p:blipFill>
        <p:spPr>
          <a:xfrm>
            <a:off x="0" y="0"/>
            <a:ext cx="4981074" cy="68580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25B68203-04D8-8431-F1AB-7117730155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8"/>
          <a:stretch/>
        </p:blipFill>
        <p:spPr>
          <a:xfrm>
            <a:off x="5992174" y="1670785"/>
            <a:ext cx="2783990" cy="2638719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BB73371E-981A-40B0-9D9A-601A0F2D3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42" y="3093575"/>
            <a:ext cx="864139" cy="10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0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สี่เหลี่ยมผืนผ้า 60"/>
          <p:cNvSpPr/>
          <p:nvPr/>
        </p:nvSpPr>
        <p:spPr>
          <a:xfrm>
            <a:off x="-46032" y="-9409"/>
            <a:ext cx="9942723" cy="6858000"/>
          </a:xfrm>
          <a:prstGeom prst="rect">
            <a:avLst/>
          </a:prstGeom>
          <a:pattFill prst="pct90">
            <a:fgClr>
              <a:srgbClr val="A7BCE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สี่เหลี่ยมผืนผ้ามุมมน 67"/>
          <p:cNvSpPr/>
          <p:nvPr/>
        </p:nvSpPr>
        <p:spPr>
          <a:xfrm>
            <a:off x="921597" y="355656"/>
            <a:ext cx="3572540" cy="6186878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0" name="สี่เหลี่ยมผืนผ้า 149"/>
          <p:cNvSpPr/>
          <p:nvPr/>
        </p:nvSpPr>
        <p:spPr>
          <a:xfrm>
            <a:off x="-24923" y="-8620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ี่เหลี่ยมผืนผ้ามุมมน 56"/>
          <p:cNvSpPr/>
          <p:nvPr/>
        </p:nvSpPr>
        <p:spPr>
          <a:xfrm>
            <a:off x="5413882" y="1411744"/>
            <a:ext cx="3469261" cy="5130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สี่เหลี่ยมผืนผ้ามุมมน 104"/>
          <p:cNvSpPr/>
          <p:nvPr/>
        </p:nvSpPr>
        <p:spPr>
          <a:xfrm>
            <a:off x="5718848" y="2900610"/>
            <a:ext cx="2927847" cy="510294"/>
          </a:xfrm>
          <a:prstGeom prst="roundRect">
            <a:avLst>
              <a:gd name="adj" fmla="val 4748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4953000" y="862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สี่เหลี่ยมผืนผ้า 5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มุมมน 55"/>
          <p:cNvSpPr/>
          <p:nvPr/>
        </p:nvSpPr>
        <p:spPr>
          <a:xfrm>
            <a:off x="5411864" y="339670"/>
            <a:ext cx="3460303" cy="1780324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กล่องข้อความ 57"/>
          <p:cNvSpPr txBox="1"/>
          <p:nvPr/>
        </p:nvSpPr>
        <p:spPr>
          <a:xfrm>
            <a:off x="5488889" y="362947"/>
            <a:ext cx="3440365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h-TH" sz="26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๑. มาตรการลดการใช้พลังงานไฟฟ้า</a:t>
            </a:r>
          </a:p>
        </p:txBody>
      </p:sp>
      <p:sp>
        <p:nvSpPr>
          <p:cNvPr id="96" name="วงรี 95"/>
          <p:cNvSpPr/>
          <p:nvPr/>
        </p:nvSpPr>
        <p:spPr>
          <a:xfrm>
            <a:off x="6334851" y="1140867"/>
            <a:ext cx="1620000" cy="16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วงรี 97"/>
          <p:cNvSpPr/>
          <p:nvPr/>
        </p:nvSpPr>
        <p:spPr>
          <a:xfrm>
            <a:off x="6424851" y="1246909"/>
            <a:ext cx="1440000" cy="14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4" name="กล่องข้อความ 113"/>
          <p:cNvSpPr txBox="1"/>
          <p:nvPr/>
        </p:nvSpPr>
        <p:spPr>
          <a:xfrm>
            <a:off x="5814019" y="2953216"/>
            <a:ext cx="2903656" cy="40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810260" algn="l"/>
              </a:tabLst>
            </a:pPr>
            <a:r>
              <a:rPr lang="th-TH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1.1 ไฟฟ้าส่องสว่าง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5" name="กล่องข้อความ 114"/>
          <p:cNvSpPr txBox="1"/>
          <p:nvPr/>
        </p:nvSpPr>
        <p:spPr>
          <a:xfrm>
            <a:off x="5542894" y="3464887"/>
            <a:ext cx="321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1) เปิด-ปิดไฟฟ้าส่องสว่างเฉพาะจุดที่ใช้งานเท่านั้น</a:t>
            </a:r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6" name="กล่องข้อความ 115"/>
          <p:cNvSpPr txBox="1"/>
          <p:nvPr/>
        </p:nvSpPr>
        <p:spPr>
          <a:xfrm>
            <a:off x="5495844" y="4315829"/>
            <a:ext cx="3512437" cy="9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3) ทำความสะอาดหลอดไฟให้ใสไร้ฝุ่น และสำรวจ หลอด อุปกรณ์ หากชำรุดให้ดำเนินการแจ้ง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งานพัสดุทันที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7" name="กล่องข้อความ 116"/>
          <p:cNvSpPr txBox="1"/>
          <p:nvPr/>
        </p:nvSpPr>
        <p:spPr>
          <a:xfrm>
            <a:off x="5519724" y="3758983"/>
            <a:ext cx="346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2) ปิดไฟทุกครั้งในช่วงเวลาพักกลางวัน หรือไปร่วม  กิจกรรมนอกสถานที่และหลังเลิกงาน</a:t>
            </a:r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8" name="กล่องข้อความ 117"/>
          <p:cNvSpPr txBox="1"/>
          <p:nvPr/>
        </p:nvSpPr>
        <p:spPr>
          <a:xfrm>
            <a:off x="5514239" y="4854481"/>
            <a:ext cx="3484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                                                                 4) </a:t>
            </a:r>
            <a:r>
              <a:rPr lang="th-TH" sz="1800" spc="-3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ใช้อุปกรณ์ไฟฟ้าแบบประหยัดพลังงานตามมาตรฐานอุปกรณ์ไฟฟ้า</a:t>
            </a:r>
            <a:endParaRPr lang="th-TH" sz="2000" spc="-3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1408228" y="2705725"/>
            <a:ext cx="556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1</a:t>
            </a: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-2029398" y="2762701"/>
            <a:ext cx="9284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12</a:t>
            </a: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9381356" y="-13855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สี่เหลี่ยมผืนผ้า 91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9348490" y="-19201"/>
            <a:ext cx="615553" cy="103497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มาตรการลดการใช้พลังงานไฟฟ้า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4" name="ตัวเชื่อมต่อตรง 93"/>
          <p:cNvCxnSpPr/>
          <p:nvPr/>
        </p:nvCxnSpPr>
        <p:spPr>
          <a:xfrm>
            <a:off x="9381356" y="1086275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สี่เหลี่ยมผืนผ้า 135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sp>
        <p:nvSpPr>
          <p:cNvPr id="138" name="สี่เหลี่ยมผืนผ้า 137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cxnSp>
        <p:nvCxnSpPr>
          <p:cNvPr id="147" name="ตัวเชื่อมต่อตรง 146"/>
          <p:cNvCxnSpPr/>
          <p:nvPr/>
        </p:nvCxnSpPr>
        <p:spPr>
          <a:xfrm>
            <a:off x="-43762" y="5743939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กล่องข้อความ 148"/>
          <p:cNvSpPr txBox="1"/>
          <p:nvPr/>
        </p:nvSpPr>
        <p:spPr>
          <a:xfrm>
            <a:off x="-83515" y="5552787"/>
            <a:ext cx="692497" cy="1331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</a:t>
            </a:r>
          </a:p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การใช้น้ำ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54681CB3-01AA-25B4-42A6-11469538EEFF}"/>
              </a:ext>
            </a:extLst>
          </p:cNvPr>
          <p:cNvSpPr txBox="1"/>
          <p:nvPr/>
        </p:nvSpPr>
        <p:spPr>
          <a:xfrm>
            <a:off x="5501800" y="367393"/>
            <a:ext cx="36125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๑. มาตรการลดการใช้พลังงานไฟฟ้า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2ABA17E3-1F3D-0DF4-0432-4FDF8C7E1BD2}"/>
              </a:ext>
            </a:extLst>
          </p:cNvPr>
          <p:cNvSpPr txBox="1"/>
          <p:nvPr/>
        </p:nvSpPr>
        <p:spPr>
          <a:xfrm>
            <a:off x="5529039" y="5420773"/>
            <a:ext cx="3501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1800" dirty="0">
              <a:effectLst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r>
              <a:rPr lang="th-TH" sz="18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5) กำหนดให้มีผู้รับผิดชอบในการเปิด-ปิด</a:t>
            </a:r>
            <a:r>
              <a:rPr lang="th-TH" sz="1800" dirty="0" smtClean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ไฟฟ้า</a:t>
            </a:r>
            <a:r>
              <a:rPr lang="en-US" sz="1800" dirty="0" smtClean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      </a:t>
            </a:r>
            <a:r>
              <a:rPr lang="th-TH" sz="1800" dirty="0" smtClean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ส่อง</a:t>
            </a:r>
            <a:r>
              <a:rPr lang="th-TH" sz="1800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สว่างส่วนกลาง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9C55C70B-A137-354E-5704-60AB7DCA1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8" b="96015" l="5117" r="99555">
                        <a14:foregroundMark x1="63849" y1="3362" x2="63849" y2="3362"/>
                        <a14:foregroundMark x1="5339" y1="40598" x2="5339" y2="40598"/>
                        <a14:foregroundMark x1="94327" y1="61395" x2="94327" y2="61395"/>
                        <a14:foregroundMark x1="96663" y1="30012" x2="96663" y2="30012"/>
                        <a14:foregroundMark x1="52948" y1="21420" x2="52948" y2="21420"/>
                        <a14:foregroundMark x1="62403" y1="66750" x2="62403" y2="66750"/>
                        <a14:foregroundMark x1="62403" y1="66750" x2="62403" y2="66750"/>
                        <a14:foregroundMark x1="68187" y1="66750" x2="60067" y2="59278"/>
                        <a14:foregroundMark x1="51057" y1="69365" x2="47275" y2="60897"/>
                        <a14:foregroundMark x1="40601" y1="67248" x2="35373" y2="67248"/>
                        <a14:foregroundMark x1="56730" y1="96015" x2="51057" y2="95392"/>
                        <a14:foregroundMark x1="49611" y1="50187" x2="44828" y2="45455"/>
                        <a14:foregroundMark x1="59622" y1="26775" x2="58621" y2="20423"/>
                        <a14:foregroundMark x1="59066" y1="32628" x2="58176" y2="23537"/>
                        <a14:foregroundMark x1="59622" y1="42217" x2="58176" y2="43337"/>
                        <a14:foregroundMark x1="53393" y1="61395" x2="50056" y2="61395"/>
                        <a14:foregroundMark x1="92881" y1="36364" x2="99555" y2="36862"/>
                        <a14:foregroundMark x1="61068" y1="73101" x2="51947" y2="68244"/>
                        <a14:foregroundMark x1="23026" y1="71482" x2="21580" y2="67746"/>
                        <a14:foregroundMark x1="47275" y1="74097" x2="45273" y2="719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3600" y="1200426"/>
            <a:ext cx="1680313" cy="1500881"/>
          </a:xfrm>
          <a:prstGeom prst="rect">
            <a:avLst/>
          </a:prstGeom>
        </p:spPr>
      </p:pic>
      <p:sp>
        <p:nvSpPr>
          <p:cNvPr id="15" name="สี่เหลี่ยมผืนผ้ามุมมน 55">
            <a:extLst>
              <a:ext uri="{FF2B5EF4-FFF2-40B4-BE49-F238E27FC236}">
                <a16:creationId xmlns:a16="http://schemas.microsoft.com/office/drawing/2014/main" xmlns="" id="{317442E0-8FF7-4469-E237-4A50381FF813}"/>
              </a:ext>
            </a:extLst>
          </p:cNvPr>
          <p:cNvSpPr/>
          <p:nvPr/>
        </p:nvSpPr>
        <p:spPr>
          <a:xfrm>
            <a:off x="925910" y="362949"/>
            <a:ext cx="3543476" cy="1613069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EE375390-DAA5-3B73-B5E6-6023918BA96C}"/>
              </a:ext>
            </a:extLst>
          </p:cNvPr>
          <p:cNvSpPr txBox="1"/>
          <p:nvPr/>
        </p:nvSpPr>
        <p:spPr>
          <a:xfrm>
            <a:off x="875119" y="1996157"/>
            <a:ext cx="3542755" cy="452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6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) ตรวจสอบท่อน้ำรั่วภายใน ให้มีการตรวจสอบการรั่วไหลของน้ำอย่างสม่ำเสมอด้วยการปิดก๊อกน้ำทุกตัวภายในสำนักงานหลังจากที่ทุกคนกลับบ้าน (หรือเวลาที่แน่ใจว่า ไม่มีใครใช้น้ำระยะหนึ่ง จดหมายเลขวัดน้ำ</a:t>
            </a:r>
            <a:r>
              <a:rPr lang="th-TH" sz="1800" kern="1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ไว้ ถ้าตอนเช้ามาตรวัดเคลื่อนที่โดยที่ยังไม่มีใครเปิดน้ำใช้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ให้เรียกช่างมาตรวจซ่อม)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</a:t>
            </a:r>
            <a:r>
              <a:rPr lang="th-TH" sz="1800" kern="10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7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) ตรวจสอบชัก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โครกว่า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มีจุดรั่วซึมหรือไม่ ให้ลองหยดสีผสมอาหารลงในถังพักน้ำแล้วสังเกตดูคอ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ห่าน หาก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มีน้ำสีลงมาโดยที่ยังไม่ได้กดชักโครก ให้รีบจัดการซ่อม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8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) ไม่ควรรดน้ำต้นไม้ตอนแดดจัด เพราะน้ำจะระเหยหมดไปเปล่า ๆ ให้รดตอนเช้าที่อากาศยังเย็นอยู่การระเหยจะต่ำกว่า ช่วยให้ประหยัดน้ำ                    9) ล้างจานในภาชนะที่ขังน้ำไว้ จะประหยัดน้ำได้</a:t>
            </a:r>
            <a:r>
              <a:rPr lang="th-TH" sz="1800" kern="1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มากกว่าการล้างจานด้วยวิธีที่ปล่อยให้น้ำ</a:t>
            </a:r>
            <a:r>
              <a:rPr lang="th-TH" sz="1800" kern="100" spc="-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ไหล                            จาก</a:t>
            </a:r>
            <a:r>
              <a:rPr lang="th-TH" sz="1800" kern="1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ก๊อกน้ำ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ตลอดเวลา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146" name="Picture 2" descr="ประหยัดน้ําช่วยโลก ภาพประกอบสต็อก - ดาวน์โหลดรูปภาพตอนนี้ - การกู้ภัย -  มโนทัศน์, การป้องกัน - มโนทัศน์, การอนุรักษ์น้ำ - iStock">
            <a:extLst>
              <a:ext uri="{FF2B5EF4-FFF2-40B4-BE49-F238E27FC236}">
                <a16:creationId xmlns:a16="http://schemas.microsoft.com/office/drawing/2014/main" xmlns="" id="{5B4AE63F-1845-3881-4C20-7EDDEBAF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418" y1="25817" x2="37418" y2="25817"/>
                        <a14:foregroundMark x1="43464" y1="40850" x2="43464" y2="40850"/>
                        <a14:foregroundMark x1="64216" y1="41830" x2="64216" y2="41830"/>
                        <a14:foregroundMark x1="59967" y1="40523" x2="59967" y2="40523"/>
                        <a14:foregroundMark x1="44281" y1="39869" x2="44281" y2="39869"/>
                        <a14:foregroundMark x1="48203" y1="50163" x2="48203" y2="50163"/>
                        <a14:foregroundMark x1="49510" y1="48203" x2="50817" y2="48039"/>
                        <a14:foregroundMark x1="40523" y1="46569" x2="36111" y2="45915"/>
                        <a14:foregroundMark x1="27288" y1="43791" x2="25980" y2="43791"/>
                        <a14:foregroundMark x1="30719" y1="49673" x2="32353" y2="49673"/>
                        <a14:foregroundMark x1="36928" y1="51961" x2="39542" y2="52614"/>
                        <a14:foregroundMark x1="31536" y1="66013" x2="34477" y2="66340"/>
                        <a14:foregroundMark x1="54412" y1="40523" x2="57516" y2="40686"/>
                        <a14:foregroundMark x1="23529" y1="55882" x2="27614" y2="54902"/>
                        <a14:foregroundMark x1="27288" y1="48203" x2="28758" y2="48039"/>
                        <a14:foregroundMark x1="46405" y1="44771" x2="45752" y2="44444"/>
                        <a14:foregroundMark x1="46242" y1="48203" x2="46242" y2="48203"/>
                        <a14:foregroundMark x1="42157" y1="55229" x2="43791" y2="55882"/>
                        <a14:foregroundMark x1="33170" y1="53595" x2="31536" y2="53922"/>
                        <a14:foregroundMark x1="58170" y1="50163" x2="60458" y2="49183"/>
                        <a14:foregroundMark x1="61275" y1="52778" x2="63399" y2="52941"/>
                        <a14:foregroundMark x1="57190" y1="56046" x2="57843" y2="56046"/>
                        <a14:foregroundMark x1="56699" y1="48366" x2="56699" y2="48366"/>
                        <a14:foregroundMark x1="55065" y1="45425" x2="55065" y2="45425"/>
                        <a14:foregroundMark x1="59314" y1="45098" x2="59314" y2="45098"/>
                        <a14:foregroundMark x1="69444" y1="43627" x2="69444" y2="43627"/>
                        <a14:foregroundMark x1="71732" y1="45588" x2="71732" y2="45588"/>
                        <a14:foregroundMark x1="70915" y1="50654" x2="70915" y2="50654"/>
                        <a14:foregroundMark x1="71732" y1="56373" x2="7173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70" y="149091"/>
            <a:ext cx="2053631" cy="20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8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สี่เหลี่ยมผืนผ้า 60"/>
          <p:cNvSpPr/>
          <p:nvPr/>
        </p:nvSpPr>
        <p:spPr>
          <a:xfrm>
            <a:off x="-46032" y="-9409"/>
            <a:ext cx="9942723" cy="6858000"/>
          </a:xfrm>
          <a:prstGeom prst="rect">
            <a:avLst/>
          </a:prstGeom>
          <a:pattFill prst="pct90">
            <a:fgClr>
              <a:srgbClr val="A7BCE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สี่เหลี่ยมผืนผ้ามุมมน 67"/>
          <p:cNvSpPr/>
          <p:nvPr/>
        </p:nvSpPr>
        <p:spPr>
          <a:xfrm>
            <a:off x="921597" y="355656"/>
            <a:ext cx="3572540" cy="6186878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0" name="สี่เหลี่ยมผืนผ้า 149"/>
          <p:cNvSpPr/>
          <p:nvPr/>
        </p:nvSpPr>
        <p:spPr>
          <a:xfrm>
            <a:off x="-24923" y="-8620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ี่เหลี่ยมผืนผ้ามุมมน 56"/>
          <p:cNvSpPr/>
          <p:nvPr/>
        </p:nvSpPr>
        <p:spPr>
          <a:xfrm>
            <a:off x="5239516" y="1411744"/>
            <a:ext cx="3643628" cy="5130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4953000" y="862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สี่เหลี่ยมผืนผ้า 5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มุมมน 55"/>
          <p:cNvSpPr/>
          <p:nvPr/>
        </p:nvSpPr>
        <p:spPr>
          <a:xfrm>
            <a:off x="5239516" y="339670"/>
            <a:ext cx="3632652" cy="1780324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กล่องข้อความ 57"/>
          <p:cNvSpPr txBox="1"/>
          <p:nvPr/>
        </p:nvSpPr>
        <p:spPr>
          <a:xfrm>
            <a:off x="5976556" y="454946"/>
            <a:ext cx="2419252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h-TH" sz="26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๓. มาตรการลดการใช้น้ำ</a:t>
            </a:r>
          </a:p>
        </p:txBody>
      </p:sp>
      <p:sp>
        <p:nvSpPr>
          <p:cNvPr id="96" name="วงรี 95"/>
          <p:cNvSpPr/>
          <p:nvPr/>
        </p:nvSpPr>
        <p:spPr>
          <a:xfrm>
            <a:off x="6315345" y="990063"/>
            <a:ext cx="1620000" cy="16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วงรี 97"/>
          <p:cNvSpPr/>
          <p:nvPr/>
        </p:nvSpPr>
        <p:spPr>
          <a:xfrm>
            <a:off x="6423424" y="1090129"/>
            <a:ext cx="1440000" cy="14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1408228" y="2705725"/>
            <a:ext cx="9284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11</a:t>
            </a: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-2029398" y="2762701"/>
            <a:ext cx="556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2</a:t>
            </a: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9381356" y="-13855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สี่เหลี่ยมผืนผ้า 91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9359244" y="0"/>
            <a:ext cx="615553" cy="114086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</a:t>
            </a:r>
          </a:p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การใช้น้ำ</a:t>
            </a:r>
          </a:p>
        </p:txBody>
      </p:sp>
      <p:cxnSp>
        <p:nvCxnSpPr>
          <p:cNvPr id="94" name="ตัวเชื่อมต่อตรง 93"/>
          <p:cNvCxnSpPr/>
          <p:nvPr/>
        </p:nvCxnSpPr>
        <p:spPr>
          <a:xfrm>
            <a:off x="9381356" y="1086275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สี่เหลี่ยมผืนผ้า 135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sp>
        <p:nvSpPr>
          <p:cNvPr id="138" name="สี่เหลี่ยมผืนผ้า 137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cxnSp>
        <p:nvCxnSpPr>
          <p:cNvPr id="147" name="ตัวเชื่อมต่อตรง 146"/>
          <p:cNvCxnSpPr/>
          <p:nvPr/>
        </p:nvCxnSpPr>
        <p:spPr>
          <a:xfrm>
            <a:off x="-43762" y="5743939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กล่องข้อความ 148"/>
          <p:cNvSpPr txBox="1"/>
          <p:nvPr/>
        </p:nvSpPr>
        <p:spPr>
          <a:xfrm>
            <a:off x="-112506" y="5657296"/>
            <a:ext cx="615553" cy="1331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มาตรการลดใช้</a:t>
            </a:r>
          </a:p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พลังงานไฟฟ้า</a:t>
            </a:r>
            <a:endParaRPr lang="th-TH" sz="1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54681CB3-01AA-25B4-42A6-11469538EEFF}"/>
              </a:ext>
            </a:extLst>
          </p:cNvPr>
          <p:cNvSpPr txBox="1"/>
          <p:nvPr/>
        </p:nvSpPr>
        <p:spPr>
          <a:xfrm>
            <a:off x="5976556" y="454027"/>
            <a:ext cx="36125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๓. มาตรการลดการใช้น้ำ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มุมมน 55">
            <a:extLst>
              <a:ext uri="{FF2B5EF4-FFF2-40B4-BE49-F238E27FC236}">
                <a16:creationId xmlns:a16="http://schemas.microsoft.com/office/drawing/2014/main" xmlns="" id="{1C1707A5-F110-BB05-453C-BDCFBDBB4D3C}"/>
              </a:ext>
            </a:extLst>
          </p:cNvPr>
          <p:cNvSpPr/>
          <p:nvPr/>
        </p:nvSpPr>
        <p:spPr>
          <a:xfrm>
            <a:off x="912030" y="369052"/>
            <a:ext cx="3615449" cy="1780324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4">
            <a:extLst>
              <a:ext uri="{FF2B5EF4-FFF2-40B4-BE49-F238E27FC236}">
                <a16:creationId xmlns:a16="http://schemas.microsoft.com/office/drawing/2014/main" xmlns="" id="{96B39A47-34DB-E2C1-57C7-45F4180E87AD}"/>
              </a:ext>
            </a:extLst>
          </p:cNvPr>
          <p:cNvSpPr/>
          <p:nvPr/>
        </p:nvSpPr>
        <p:spPr>
          <a:xfrm>
            <a:off x="1174595" y="2670607"/>
            <a:ext cx="2927847" cy="510294"/>
          </a:xfrm>
          <a:prstGeom prst="roundRect">
            <a:avLst>
              <a:gd name="adj" fmla="val 4748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xmlns="" id="{C2C15356-30F8-2159-62AA-3C11BF4AAA3B}"/>
              </a:ext>
            </a:extLst>
          </p:cNvPr>
          <p:cNvSpPr/>
          <p:nvPr/>
        </p:nvSpPr>
        <p:spPr>
          <a:xfrm>
            <a:off x="1822507" y="972176"/>
            <a:ext cx="1620000" cy="16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xmlns="" id="{2C0694C2-D51C-904B-A25E-F609E4420261}"/>
              </a:ext>
            </a:extLst>
          </p:cNvPr>
          <p:cNvSpPr/>
          <p:nvPr/>
        </p:nvSpPr>
        <p:spPr>
          <a:xfrm>
            <a:off x="1909343" y="1090129"/>
            <a:ext cx="1440000" cy="14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29873EFF-7258-2175-53BB-544025A5606A}"/>
              </a:ext>
            </a:extLst>
          </p:cNvPr>
          <p:cNvSpPr txBox="1"/>
          <p:nvPr/>
        </p:nvSpPr>
        <p:spPr>
          <a:xfrm>
            <a:off x="1359464" y="2713414"/>
            <a:ext cx="2903656" cy="40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1.2 เครื่องปรับอากาศ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AFA36B52-C2C8-79BA-A79E-46CF604B3AE3}"/>
              </a:ext>
            </a:extLst>
          </p:cNvPr>
          <p:cNvSpPr txBox="1"/>
          <p:nvPr/>
        </p:nvSpPr>
        <p:spPr>
          <a:xfrm>
            <a:off x="928560" y="3180901"/>
            <a:ext cx="3620526" cy="304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๑)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ตั้งอุณหภูมิเครื่องปรับอากาศที่ 25-26 องศา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เซลเ</a:t>
            </a:r>
            <a:r>
              <a:rPr lang="th-TH" sz="1800" kern="10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ซี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ยส</a:t>
            </a:r>
            <a:r>
              <a:rPr lang="th-TH" sz="1800" kern="1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2) กำหนดเปิดเครื่องปรับอากาศเวลา 08.30 - 12.00น. และ 13.00-16.30 น. ปิดเครื่องปรับอากาศช่วงพักกลางวันเวลา 12.00 - 13.00 น. และหลังเลิกงาน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3) ทำความสะอาดและตรวจสอบ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เครื่องปรับอากาศ     เป็น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ประจำ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4) เครื่องปรับอากาศประจำห้องประชุม ให้เปิดเครื่องปรับอากาศก่อนเวลาประชุม 30 นาที และ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ปิด    เมื่อ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เลิกใช้ทันที                                                      </a:t>
            </a:r>
            <a:r>
              <a:rPr lang="th-TH" sz="1800" kern="100" spc="-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5) ไม่เปิดประตูทางเข้า-ออกทิ้งไว้ในขณะ</a:t>
            </a:r>
            <a:r>
              <a:rPr lang="th-TH" sz="1800" kern="100" spc="-8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เปิดเครื่องปรับอากาศ</a:t>
            </a:r>
            <a:endParaRPr lang="en-US" sz="1800" kern="100" spc="-8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xmlns="" id="{CF7B16B1-A59C-B458-D749-53BA243D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1" b="90000" l="9938" r="89907">
                        <a14:foregroundMark x1="49845" y1="20581" x2="71118" y2="17209"/>
                        <a14:foregroundMark x1="47981" y1="16744" x2="77484" y2="12907"/>
                        <a14:foregroundMark x1="80745" y1="18721" x2="83385" y2="4651"/>
                        <a14:foregroundMark x1="80124" y1="22093" x2="56211" y2="23023"/>
                        <a14:foregroundMark x1="83385" y1="21047" x2="75621" y2="8023"/>
                        <a14:foregroundMark x1="85870" y1="21512" x2="80745" y2="10930"/>
                        <a14:foregroundMark x1="75000" y1="8488" x2="80745" y2="7093"/>
                        <a14:foregroundMark x1="46584" y1="58256" x2="53106" y2="48140"/>
                        <a14:foregroundMark x1="57609" y1="11977" x2="72360" y2="8023"/>
                        <a14:foregroundMark x1="49224" y1="14767" x2="62112" y2="1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6782" y="1124536"/>
            <a:ext cx="1128391" cy="1506855"/>
          </a:xfrm>
          <a:prstGeom prst="rect">
            <a:avLst/>
          </a:prstGeom>
        </p:spPr>
      </p:pic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xmlns="" id="{FE8DCF0D-67F8-CABF-F5F4-9BA5DC4B3AE5}"/>
              </a:ext>
            </a:extLst>
          </p:cNvPr>
          <p:cNvSpPr txBox="1"/>
          <p:nvPr/>
        </p:nvSpPr>
        <p:spPr>
          <a:xfrm>
            <a:off x="5257107" y="2474083"/>
            <a:ext cx="3727296" cy="413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1) การล้างหน้า บ้วนปาก หรือแปรงฟัน ควรใช้ภาชนะแก้วหรือขันแทนการเปิดน้ำไหลตลอดเวลา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18034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2) ใช้สบู่เหลวแทนสบู่ก้อนเวลาล้างมือ เพราะการใช้สบู่ก้อนล้างมือจะใช้เวลามากกว่าการใช้สบู่เหลวและการใช้สบู่เหลวที่ไม่เข้มข้น จะใช้น้ำน้อยกว่าการล้างมือด้วยสบู่เหลวเข้มข้น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</a:t>
            </a:r>
            <a:r>
              <a:rPr lang="th-TH" sz="1800" kern="1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</a:t>
            </a:r>
            <a:r>
              <a:rPr lang="th-TH" sz="1800" kern="1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3) การล้างทำความสะอาดรถยนต์ของพนักงานขับรถยนต์ </a:t>
            </a:r>
            <a:r>
              <a:rPr lang="th-TH" sz="1800" kern="100" spc="-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ให้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ใช้ผ้าชุบน้ำจากถังในการเช็ดถูทำความสะอาด ควรหลีกเลี่ยงการใช้สายยางต่อท่อประปาฉีดโดยตรง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</a:t>
            </a:r>
            <a:r>
              <a:rPr lang="th-TH" sz="1800" kern="1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4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) ไม่ควรล้างรถบ่อยครั้งจนเกินไป เพราะนอกจากจะมีความสิ้นเปลืองน้ำแล้ว ยังทำให้เกิดสนิมตัวถังได้ด้วย    5) การเช็ดพื้นให้ใช้ภาชนะรองน้ำและซักล้างอุปกรณ์                       ในภาชนะก่อนที่จะนำไปเช็ดถูพื้น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122" name="Picture 2" descr="ภาพประหยัดน้ำ PNG, รูป, เวกเตอร์และไฟล์ PSD | ดาวน์โหลดฟรีบน Pngtree">
            <a:extLst>
              <a:ext uri="{FF2B5EF4-FFF2-40B4-BE49-F238E27FC236}">
                <a16:creationId xmlns:a16="http://schemas.microsoft.com/office/drawing/2014/main" xmlns="" id="{9F8E16EA-BFDA-5234-3040-2D6D3769A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03" y="1010195"/>
            <a:ext cx="1376703" cy="13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3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สี่เหลี่ยมผืนผ้า 60"/>
          <p:cNvSpPr/>
          <p:nvPr/>
        </p:nvSpPr>
        <p:spPr>
          <a:xfrm>
            <a:off x="-46032" y="-9409"/>
            <a:ext cx="9942723" cy="6858000"/>
          </a:xfrm>
          <a:prstGeom prst="rect">
            <a:avLst/>
          </a:prstGeom>
          <a:pattFill prst="pct90">
            <a:fgClr>
              <a:srgbClr val="A7BCE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สี่เหลี่ยมผืนผ้ามุมมน 67"/>
          <p:cNvSpPr/>
          <p:nvPr/>
        </p:nvSpPr>
        <p:spPr>
          <a:xfrm>
            <a:off x="921597" y="355656"/>
            <a:ext cx="3572540" cy="6186878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0" name="สี่เหลี่ยมผืนผ้า 149"/>
          <p:cNvSpPr/>
          <p:nvPr/>
        </p:nvSpPr>
        <p:spPr>
          <a:xfrm>
            <a:off x="-24923" y="-8620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ี่เหลี่ยมผืนผ้ามุมมน 56"/>
          <p:cNvSpPr/>
          <p:nvPr/>
        </p:nvSpPr>
        <p:spPr>
          <a:xfrm>
            <a:off x="5413882" y="1411744"/>
            <a:ext cx="3469261" cy="5130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สี่เหลี่ยมผืนผ้ามุมมน 104"/>
          <p:cNvSpPr/>
          <p:nvPr/>
        </p:nvSpPr>
        <p:spPr>
          <a:xfrm>
            <a:off x="5718848" y="2900610"/>
            <a:ext cx="2927847" cy="510294"/>
          </a:xfrm>
          <a:prstGeom prst="roundRect">
            <a:avLst>
              <a:gd name="adj" fmla="val 4748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4953000" y="862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สี่เหลี่ยมผืนผ้า 5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มุมมน 55"/>
          <p:cNvSpPr/>
          <p:nvPr/>
        </p:nvSpPr>
        <p:spPr>
          <a:xfrm>
            <a:off x="5411864" y="339670"/>
            <a:ext cx="3460303" cy="1780324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วงรี 95"/>
          <p:cNvSpPr/>
          <p:nvPr/>
        </p:nvSpPr>
        <p:spPr>
          <a:xfrm>
            <a:off x="6319330" y="1124537"/>
            <a:ext cx="1620000" cy="16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วงรี 97"/>
          <p:cNvSpPr/>
          <p:nvPr/>
        </p:nvSpPr>
        <p:spPr>
          <a:xfrm>
            <a:off x="6424851" y="1246909"/>
            <a:ext cx="1440000" cy="14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4" name="กล่องข้อความ 113"/>
          <p:cNvSpPr txBox="1"/>
          <p:nvPr/>
        </p:nvSpPr>
        <p:spPr>
          <a:xfrm>
            <a:off x="5861263" y="2925754"/>
            <a:ext cx="2903656" cy="40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810260" algn="l"/>
              </a:tabLst>
            </a:pPr>
            <a:r>
              <a:rPr lang="th-TH" sz="2000" b="1" dirty="0">
                <a:ea typeface="Calibri" panose="020F0502020204030204" pitchFamily="34" charset="0"/>
                <a:cs typeface="TH SarabunIT๙" panose="020B0500040200020003" pitchFamily="34" charset="-34"/>
              </a:rPr>
              <a:t>1.3 คอมพิวเตอร์</a:t>
            </a:r>
            <a:endParaRPr lang="en-US" sz="2000" b="1" kern="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1408228" y="2705725"/>
            <a:ext cx="556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3</a:t>
            </a: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-2029398" y="2762701"/>
            <a:ext cx="9284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10</a:t>
            </a: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9381356" y="-13855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สี่เหลี่ยมผืนผ้า 91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9359244" y="0"/>
            <a:ext cx="615553" cy="114086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มาตรการลดใช้พลังงานไฟฟ้า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4" name="ตัวเชื่อมต่อตรง 93"/>
          <p:cNvCxnSpPr/>
          <p:nvPr/>
        </p:nvCxnSpPr>
        <p:spPr>
          <a:xfrm>
            <a:off x="9381356" y="1086275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สี่เหลี่ยมผืนผ้า 135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sp>
        <p:nvSpPr>
          <p:cNvPr id="138" name="สี่เหลี่ยมผืนผ้า 137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cxnSp>
        <p:nvCxnSpPr>
          <p:cNvPr id="147" name="ตัวเชื่อมต่อตรง 146"/>
          <p:cNvCxnSpPr/>
          <p:nvPr/>
        </p:nvCxnSpPr>
        <p:spPr>
          <a:xfrm>
            <a:off x="-43762" y="5743939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กล่องข้อความ 148"/>
          <p:cNvSpPr txBox="1"/>
          <p:nvPr/>
        </p:nvSpPr>
        <p:spPr>
          <a:xfrm>
            <a:off x="-133945" y="5657296"/>
            <a:ext cx="615553" cy="1331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มาตรการลดการ</a:t>
            </a:r>
          </a:p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ใช้น้ำมันเชื้อเพลิง</a:t>
            </a:r>
          </a:p>
        </p:txBody>
      </p:sp>
      <p:sp>
        <p:nvSpPr>
          <p:cNvPr id="3" name="สี่เหลี่ยมผืนผ้ามุมมน 55">
            <a:extLst>
              <a:ext uri="{FF2B5EF4-FFF2-40B4-BE49-F238E27FC236}">
                <a16:creationId xmlns:a16="http://schemas.microsoft.com/office/drawing/2014/main" xmlns="" id="{1C1707A5-F110-BB05-453C-BDCFBDBB4D3C}"/>
              </a:ext>
            </a:extLst>
          </p:cNvPr>
          <p:cNvSpPr/>
          <p:nvPr/>
        </p:nvSpPr>
        <p:spPr>
          <a:xfrm>
            <a:off x="893575" y="314893"/>
            <a:ext cx="3615449" cy="1780324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xmlns="" id="{C2C15356-30F8-2159-62AA-3C11BF4AAA3B}"/>
              </a:ext>
            </a:extLst>
          </p:cNvPr>
          <p:cNvSpPr/>
          <p:nvPr/>
        </p:nvSpPr>
        <p:spPr>
          <a:xfrm>
            <a:off x="-607907" y="-871587"/>
            <a:ext cx="473962" cy="4739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AFA36B52-C2C8-79BA-A79E-46CF604B3AE3}"/>
              </a:ext>
            </a:extLst>
          </p:cNvPr>
          <p:cNvSpPr txBox="1"/>
          <p:nvPr/>
        </p:nvSpPr>
        <p:spPr>
          <a:xfrm>
            <a:off x="933158" y="2441464"/>
            <a:ext cx="3583110" cy="4047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1) ใช้ชนิดน้ำมันเชื้อเพลิงให้เหมาะสมกับชนิดของรถยนต์ และสอดคล้องกับระยะทาง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2) ใช้รถยนต์ให้ถูกวิธี ใช้ความเร็วรถที่ 80 - 90 กม./ชม. ขับเคลื่อนความเร็วสม่ำเสมอ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3) บำรุงรักษาเครื่องยนต์ให้อยู่ในสภาพพร้อมใช้งานสม่ำเสมอ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4) ใช้การสื่อสาร (โทรศัพท์, จดหมายอิเล็กทรอนิกส์) แทนการใช้รถยนต์ เพื่อติดต่อราชการเท่าที่จะปฏิบัติได้  5) ให้ผู้ขอใช้รถยนต์จองรถยนต์ล่วงหน้า อย่างน้อย 1 วัน เพื่อให้การบริหารสั่งจ่ายรถยนต์เหมาะสมกับการเดินทาง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         </a:t>
            </a:r>
            <a:r>
              <a:rPr lang="th-TH" sz="1800" kern="1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6) ศึกษาเส้นทางก่อนออกเดินทางเลือกใช้</a:t>
            </a:r>
            <a:r>
              <a:rPr lang="th-TH" sz="1800" kern="100" spc="-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เส้นทางที่</a:t>
            </a:r>
            <a:r>
              <a:rPr lang="th-TH" sz="1800" kern="1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ใกล้ที่สุด</a:t>
            </a:r>
            <a:r>
              <a:rPr lang="th-TH" sz="1800" kern="100" spc="-5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7) จัดระเบียบการใช้รถยนต์ โดยการเดินทางร่วมกัน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18034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DC6B794B-03E9-8E42-2541-F67EFE2E491A}"/>
              </a:ext>
            </a:extLst>
          </p:cNvPr>
          <p:cNvSpPr txBox="1"/>
          <p:nvPr/>
        </p:nvSpPr>
        <p:spPr>
          <a:xfrm>
            <a:off x="5446160" y="3575739"/>
            <a:ext cx="3542755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1) ตั้งโปรแกรมคอมพิวเตอร์ให้พักหน้าจอ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อัตโนมัติ    เมื่อ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ไม่มีการใช้งานภายใน 15 นาที และปิด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สวิตช์ หน้าจอ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คอมพิวเตอร์เวลาพัก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กลางวัน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kern="1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2)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เมื่อเลิกใช้งานให้ปิดเครื่องคอมพิวเตอร์ เครื่องพิมพ์คอมพิวเตอร์ เครื่องสำรองไฟ และถอด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ปลั๊กไฟ        พร้อม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ตรวจสอบก่อนกลับบ้านทุกครั้ง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9959669C-45D8-190A-6A02-66FB04221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7" y="1608688"/>
            <a:ext cx="1295353" cy="691530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650F6FB0-FF5D-01DC-7600-96904986FEBF}"/>
              </a:ext>
            </a:extLst>
          </p:cNvPr>
          <p:cNvSpPr txBox="1"/>
          <p:nvPr/>
        </p:nvSpPr>
        <p:spPr>
          <a:xfrm>
            <a:off x="1009579" y="400871"/>
            <a:ext cx="372143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6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๒. มาตรการลดการใช้น้ำมันเชื้อเพลิง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B9787D4E-7153-350C-4A0F-694476A1FBB5}"/>
              </a:ext>
            </a:extLst>
          </p:cNvPr>
          <p:cNvSpPr txBox="1"/>
          <p:nvPr/>
        </p:nvSpPr>
        <p:spPr>
          <a:xfrm>
            <a:off x="1013290" y="396516"/>
            <a:ext cx="36125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H SarabunIT๙" panose="020B0500040200020003" pitchFamily="34" charset="-34"/>
              </a:rPr>
              <a:t>๒. มาตรการลดการใช้น้ำมันเชื้อเพลิง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วงรี 18">
            <a:extLst>
              <a:ext uri="{FF2B5EF4-FFF2-40B4-BE49-F238E27FC236}">
                <a16:creationId xmlns:a16="http://schemas.microsoft.com/office/drawing/2014/main" xmlns="" id="{EE345A17-C35E-59A2-E859-B8597E933217}"/>
              </a:ext>
            </a:extLst>
          </p:cNvPr>
          <p:cNvSpPr/>
          <p:nvPr/>
        </p:nvSpPr>
        <p:spPr>
          <a:xfrm>
            <a:off x="1901490" y="895537"/>
            <a:ext cx="1620000" cy="16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xmlns="" id="{2C0694C2-D51C-904B-A25E-F609E4420261}"/>
              </a:ext>
            </a:extLst>
          </p:cNvPr>
          <p:cNvSpPr/>
          <p:nvPr/>
        </p:nvSpPr>
        <p:spPr>
          <a:xfrm>
            <a:off x="2013802" y="1001464"/>
            <a:ext cx="1440000" cy="14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102" name="Picture 6" descr="รูปแผนที่ข้อมูลสถานีเติมน้ำมันเชื้อเพลิงสร้างสรรค์ของสถานี PNG ,  สร้างสรรค์, กราฟข้อมูล, เร็วเข้าภาพ PNG และ เวกเตอร์ สำหรับการดาวน์โหลดฟรี">
            <a:extLst>
              <a:ext uri="{FF2B5EF4-FFF2-40B4-BE49-F238E27FC236}">
                <a16:creationId xmlns:a16="http://schemas.microsoft.com/office/drawing/2014/main" xmlns="" id="{0ABCECCB-80D9-BDD6-8DB7-EC53481B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250" y1="21875" x2="36250" y2="21875"/>
                        <a14:foregroundMark x1="33750" y1="19688" x2="33750" y2="19688"/>
                        <a14:foregroundMark x1="45156" y1="31250" x2="45156" y2="31250"/>
                        <a14:foregroundMark x1="47969" y1="30781" x2="47969" y2="30781"/>
                        <a14:foregroundMark x1="18750" y1="52500" x2="18750" y2="52500"/>
                        <a14:foregroundMark x1="16250" y1="72500" x2="16250" y2="72500"/>
                        <a14:foregroundMark x1="79219" y1="66563" x2="79219" y2="66563"/>
                        <a14:foregroundMark x1="79063" y1="30312" x2="79063" y2="30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73" y="963618"/>
            <a:ext cx="1403187" cy="14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สี่เหลี่ยมผืนผ้า 60"/>
          <p:cNvSpPr/>
          <p:nvPr/>
        </p:nvSpPr>
        <p:spPr>
          <a:xfrm>
            <a:off x="-46032" y="-9409"/>
            <a:ext cx="9942723" cy="6858000"/>
          </a:xfrm>
          <a:prstGeom prst="rect">
            <a:avLst/>
          </a:prstGeom>
          <a:pattFill prst="pct90">
            <a:fgClr>
              <a:srgbClr val="A7BCE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สี่เหลี่ยมผืนผ้ามุมมน 67"/>
          <p:cNvSpPr/>
          <p:nvPr/>
        </p:nvSpPr>
        <p:spPr>
          <a:xfrm>
            <a:off x="921597" y="355656"/>
            <a:ext cx="3572540" cy="6186878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0" name="สี่เหลี่ยมผืนผ้า 149"/>
          <p:cNvSpPr/>
          <p:nvPr/>
        </p:nvSpPr>
        <p:spPr>
          <a:xfrm>
            <a:off x="-24923" y="-8620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ี่เหลี่ยมผืนผ้ามุมมน 56"/>
          <p:cNvSpPr/>
          <p:nvPr/>
        </p:nvSpPr>
        <p:spPr>
          <a:xfrm>
            <a:off x="5339466" y="1411744"/>
            <a:ext cx="3543677" cy="5130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สี่เหลี่ยมผืนผ้ามุมมน 104"/>
          <p:cNvSpPr/>
          <p:nvPr/>
        </p:nvSpPr>
        <p:spPr>
          <a:xfrm>
            <a:off x="5734352" y="2718495"/>
            <a:ext cx="2927847" cy="510294"/>
          </a:xfrm>
          <a:prstGeom prst="roundRect">
            <a:avLst>
              <a:gd name="adj" fmla="val 4748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4953000" y="862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สี่เหลี่ยมผืนผ้า 5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มุมมน 55"/>
          <p:cNvSpPr/>
          <p:nvPr/>
        </p:nvSpPr>
        <p:spPr>
          <a:xfrm>
            <a:off x="5411864" y="339670"/>
            <a:ext cx="3460303" cy="1780324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วงรี 95"/>
          <p:cNvSpPr/>
          <p:nvPr/>
        </p:nvSpPr>
        <p:spPr>
          <a:xfrm>
            <a:off x="6350486" y="1023372"/>
            <a:ext cx="1620000" cy="16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8" name="วงรี 97"/>
          <p:cNvSpPr/>
          <p:nvPr/>
        </p:nvSpPr>
        <p:spPr>
          <a:xfrm>
            <a:off x="6446520" y="1140867"/>
            <a:ext cx="1433923" cy="1438498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4" name="กล่องข้อความ 113"/>
          <p:cNvSpPr txBox="1"/>
          <p:nvPr/>
        </p:nvSpPr>
        <p:spPr>
          <a:xfrm>
            <a:off x="5708615" y="2722191"/>
            <a:ext cx="2903656" cy="40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810260" algn="l"/>
              </a:tabLst>
            </a:pPr>
            <a:r>
              <a:rPr lang="th-TH" sz="20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1.10 โทรศัพท์พื้นฐาน</a:t>
            </a:r>
            <a:endParaRPr lang="en-US" sz="2000" b="1" kern="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1408228" y="2705725"/>
            <a:ext cx="556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9</a:t>
            </a: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-2029398" y="2762701"/>
            <a:ext cx="556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4</a:t>
            </a: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9381356" y="-13855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สี่เหลี่ยมผืนผ้า 91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9359244" y="0"/>
            <a:ext cx="615553" cy="114086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มาตรการลดใช้พลังงานไฟฟ้า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4" name="ตัวเชื่อมต่อตรง 93"/>
          <p:cNvCxnSpPr/>
          <p:nvPr/>
        </p:nvCxnSpPr>
        <p:spPr>
          <a:xfrm>
            <a:off x="9381356" y="1086275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สี่เหลี่ยมผืนผ้า 135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sp>
        <p:nvSpPr>
          <p:cNvPr id="138" name="สี่เหลี่ยมผืนผ้า 137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cxnSp>
        <p:nvCxnSpPr>
          <p:cNvPr id="147" name="ตัวเชื่อมต่อตรง 146"/>
          <p:cNvCxnSpPr/>
          <p:nvPr/>
        </p:nvCxnSpPr>
        <p:spPr>
          <a:xfrm>
            <a:off x="-43762" y="5743939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กล่องข้อความ 148"/>
          <p:cNvSpPr txBox="1"/>
          <p:nvPr/>
        </p:nvSpPr>
        <p:spPr>
          <a:xfrm>
            <a:off x="-81116" y="5631676"/>
            <a:ext cx="615553" cy="1331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มาตรการลดใช้</a:t>
            </a:r>
          </a:p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พลังงานไฟฟ้า</a:t>
            </a:r>
          </a:p>
        </p:txBody>
      </p:sp>
      <p:sp>
        <p:nvSpPr>
          <p:cNvPr id="3" name="สี่เหลี่ยมผืนผ้ามุมมน 55">
            <a:extLst>
              <a:ext uri="{FF2B5EF4-FFF2-40B4-BE49-F238E27FC236}">
                <a16:creationId xmlns:a16="http://schemas.microsoft.com/office/drawing/2014/main" xmlns="" id="{1C1707A5-F110-BB05-453C-BDCFBDBB4D3C}"/>
              </a:ext>
            </a:extLst>
          </p:cNvPr>
          <p:cNvSpPr/>
          <p:nvPr/>
        </p:nvSpPr>
        <p:spPr>
          <a:xfrm>
            <a:off x="912030" y="369052"/>
            <a:ext cx="3615449" cy="1780324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4">
            <a:extLst>
              <a:ext uri="{FF2B5EF4-FFF2-40B4-BE49-F238E27FC236}">
                <a16:creationId xmlns:a16="http://schemas.microsoft.com/office/drawing/2014/main" xmlns="" id="{96B39A47-34DB-E2C1-57C7-45F4180E87AD}"/>
              </a:ext>
            </a:extLst>
          </p:cNvPr>
          <p:cNvSpPr/>
          <p:nvPr/>
        </p:nvSpPr>
        <p:spPr>
          <a:xfrm>
            <a:off x="1174595" y="2670607"/>
            <a:ext cx="2927847" cy="510294"/>
          </a:xfrm>
          <a:prstGeom prst="roundRect">
            <a:avLst>
              <a:gd name="adj" fmla="val 4748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xmlns="" id="{C2C15356-30F8-2159-62AA-3C11BF4AAA3B}"/>
              </a:ext>
            </a:extLst>
          </p:cNvPr>
          <p:cNvSpPr/>
          <p:nvPr/>
        </p:nvSpPr>
        <p:spPr>
          <a:xfrm>
            <a:off x="1822507" y="972176"/>
            <a:ext cx="1620000" cy="16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xmlns="" id="{2C0694C2-D51C-904B-A25E-F609E4420261}"/>
              </a:ext>
            </a:extLst>
          </p:cNvPr>
          <p:cNvSpPr/>
          <p:nvPr/>
        </p:nvSpPr>
        <p:spPr>
          <a:xfrm>
            <a:off x="1909343" y="1090129"/>
            <a:ext cx="1440000" cy="14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29873EFF-7258-2175-53BB-544025A5606A}"/>
              </a:ext>
            </a:extLst>
          </p:cNvPr>
          <p:cNvSpPr txBox="1"/>
          <p:nvPr/>
        </p:nvSpPr>
        <p:spPr>
          <a:xfrm>
            <a:off x="1174595" y="2713414"/>
            <a:ext cx="3088525" cy="40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20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1.4 เครื่องถ่ายเอกสาร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AFA36B52-C2C8-79BA-A79E-46CF604B3AE3}"/>
              </a:ext>
            </a:extLst>
          </p:cNvPr>
          <p:cNvSpPr txBox="1"/>
          <p:nvPr/>
        </p:nvSpPr>
        <p:spPr>
          <a:xfrm>
            <a:off x="930625" y="3179979"/>
            <a:ext cx="3542755" cy="215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1) ปิดเครี่องถ่ายเอกสารหลังเลิกงานและถอดปลั๊กออกทุกครั้ง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2) ใช้ระบบถ่ายเอกสาร 2 หน้า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3) กดปุ่มพักเครื่องถ่ายเอกสารเมื่อใช้งานเสร็จ </a:t>
            </a:r>
            <a:r>
              <a:rPr lang="en-US" sz="18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(Standby Mode)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4) ถ่ายเอกสารเท่าที่จำเป็นต่อการปฏิบัติงานเท่านั้น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</a:t>
            </a:r>
            <a:r>
              <a:rPr lang="th-TH" sz="1800" kern="1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5) ไม่ติดตั้งเครื่องถ่ายเอกสารในห้องที่มีเครื่องปรับอากาศ</a:t>
            </a:r>
            <a:endParaRPr lang="en-US" sz="1800" kern="100" spc="-5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DC6B794B-03E9-8E42-2541-F67EFE2E491A}"/>
              </a:ext>
            </a:extLst>
          </p:cNvPr>
          <p:cNvSpPr txBox="1"/>
          <p:nvPr/>
        </p:nvSpPr>
        <p:spPr>
          <a:xfrm>
            <a:off x="5511406" y="3239122"/>
            <a:ext cx="3398457" cy="33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1) การใช้โทรศัพท์ทางไกล/โทรศัพท์เคลื่อนที่ ให้ใช้ในกรณีจำเป็นในการปฏิบัติงาน ทั้งนี้ ให้เตรียมข้อมูลเกี่ยวกับเรื่องการสนทนาให้พร้อม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2) ให้มีการจัดทำทะเบียนควบคุมการใช้โทรศัพท์ทางไกล/โทรศัพท์เคลื่อนที่ โดยฝ่ายบริหารทั่วไปของกอง/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กลุ่ม และ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รายงานการใช้โทรศัพท์ทางไกล/โทรศัพท์เคลื่อนที่มายังสำนักงานเลขานุการกรม กลุ่มงานพัสดุเป็นประจำทุกเดือน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3) ใช้โทรศัพท์ระบบหมายเลขภายใน ในการติดต่อกับสำนักงาน/กอง/กลุ่ม เป็นลำดับแรก หรือให้ใช้ระบบ </a:t>
            </a:r>
            <a:r>
              <a:rPr lang="en-US" sz="18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Internet/Intranet </a:t>
            </a:r>
            <a:r>
              <a:rPr lang="th-TH" sz="18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เพื่อช่วยลดภาระค่าใช้จ่าย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FA791387-DEDE-B14E-6C71-551D809EF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05" y="1242471"/>
            <a:ext cx="1097282" cy="1097282"/>
          </a:xfrm>
          <a:prstGeom prst="rect">
            <a:avLst/>
          </a:prstGeom>
        </p:spPr>
      </p:pic>
      <p:pic>
        <p:nvPicPr>
          <p:cNvPr id="3076" name="Picture 4" descr="รูปซ่อมโทรศัพท์ PNG, ภาพซ่อมโทรศัพท์PSD, ดาวน์โหลดฟรี | Pngtree">
            <a:extLst>
              <a:ext uri="{FF2B5EF4-FFF2-40B4-BE49-F238E27FC236}">
                <a16:creationId xmlns:a16="http://schemas.microsoft.com/office/drawing/2014/main" xmlns="" id="{20A7C84F-DA4A-A8A4-1570-C20B7FE6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14" y="1103379"/>
            <a:ext cx="1513129" cy="1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3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สี่เหลี่ยมผืนผ้า 60"/>
          <p:cNvSpPr/>
          <p:nvPr/>
        </p:nvSpPr>
        <p:spPr>
          <a:xfrm>
            <a:off x="-46032" y="-9409"/>
            <a:ext cx="9942723" cy="6858000"/>
          </a:xfrm>
          <a:prstGeom prst="rect">
            <a:avLst/>
          </a:prstGeom>
          <a:pattFill prst="pct90">
            <a:fgClr>
              <a:srgbClr val="A7BCE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สี่เหลี่ยมผืนผ้ามุมมน 67"/>
          <p:cNvSpPr/>
          <p:nvPr/>
        </p:nvSpPr>
        <p:spPr>
          <a:xfrm>
            <a:off x="921597" y="355656"/>
            <a:ext cx="3572540" cy="6186878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0" name="สี่เหลี่ยมผืนผ้า 149"/>
          <p:cNvSpPr/>
          <p:nvPr/>
        </p:nvSpPr>
        <p:spPr>
          <a:xfrm>
            <a:off x="-24923" y="-8620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ี่เหลี่ยมผืนผ้ามุมมน 56"/>
          <p:cNvSpPr/>
          <p:nvPr/>
        </p:nvSpPr>
        <p:spPr>
          <a:xfrm>
            <a:off x="5413882" y="1411744"/>
            <a:ext cx="3469261" cy="5130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สี่เหลี่ยมผืนผ้ามุมมน 104"/>
          <p:cNvSpPr/>
          <p:nvPr/>
        </p:nvSpPr>
        <p:spPr>
          <a:xfrm>
            <a:off x="5713100" y="2713414"/>
            <a:ext cx="2927847" cy="510294"/>
          </a:xfrm>
          <a:prstGeom prst="roundRect">
            <a:avLst>
              <a:gd name="adj" fmla="val 4748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4953000" y="862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สี่เหลี่ยมผืนผ้า 5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มุมมน 55"/>
          <p:cNvSpPr/>
          <p:nvPr/>
        </p:nvSpPr>
        <p:spPr>
          <a:xfrm>
            <a:off x="5411864" y="339670"/>
            <a:ext cx="3460303" cy="1780324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วงรี 95"/>
          <p:cNvSpPr/>
          <p:nvPr/>
        </p:nvSpPr>
        <p:spPr>
          <a:xfrm>
            <a:off x="6349379" y="1008973"/>
            <a:ext cx="1620000" cy="16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วงรี 97"/>
          <p:cNvSpPr/>
          <p:nvPr/>
        </p:nvSpPr>
        <p:spPr>
          <a:xfrm>
            <a:off x="6439379" y="1137225"/>
            <a:ext cx="1440000" cy="14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4" name="กล่องข้อความ 113"/>
          <p:cNvSpPr txBox="1"/>
          <p:nvPr/>
        </p:nvSpPr>
        <p:spPr>
          <a:xfrm>
            <a:off x="5700768" y="2789564"/>
            <a:ext cx="2927847" cy="40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810260" algn="l"/>
              </a:tabLst>
            </a:pPr>
            <a:r>
              <a:rPr lang="th-TH" sz="20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1.5 ตู้เย็น</a:t>
            </a:r>
            <a:endParaRPr lang="en-US" sz="2000" b="1" kern="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1408228" y="2705725"/>
            <a:ext cx="556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5</a:t>
            </a: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-2029398" y="2762701"/>
            <a:ext cx="556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8</a:t>
            </a: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9381356" y="-13855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สี่เหลี่ยมผืนผ้า 91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9359244" y="0"/>
            <a:ext cx="615553" cy="114086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มาตรการลดใช้พลังงานไฟฟ้า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4" name="ตัวเชื่อมต่อตรง 93"/>
          <p:cNvCxnSpPr/>
          <p:nvPr/>
        </p:nvCxnSpPr>
        <p:spPr>
          <a:xfrm>
            <a:off x="9381356" y="1086275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สี่เหลี่ยมผืนผ้า 135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sp>
        <p:nvSpPr>
          <p:cNvPr id="138" name="สี่เหลี่ยมผืนผ้า 137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cxnSp>
        <p:nvCxnSpPr>
          <p:cNvPr id="147" name="ตัวเชื่อมต่อตรง 146"/>
          <p:cNvCxnSpPr/>
          <p:nvPr/>
        </p:nvCxnSpPr>
        <p:spPr>
          <a:xfrm>
            <a:off x="-43762" y="5743939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กล่องข้อความ 148"/>
          <p:cNvSpPr txBox="1"/>
          <p:nvPr/>
        </p:nvSpPr>
        <p:spPr>
          <a:xfrm>
            <a:off x="-99574" y="5657905"/>
            <a:ext cx="615553" cy="1331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มาตรการลดใช้</a:t>
            </a:r>
          </a:p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พลังงานไฟฟ้า</a:t>
            </a:r>
          </a:p>
        </p:txBody>
      </p:sp>
      <p:sp>
        <p:nvSpPr>
          <p:cNvPr id="3" name="สี่เหลี่ยมผืนผ้ามุมมน 55">
            <a:extLst>
              <a:ext uri="{FF2B5EF4-FFF2-40B4-BE49-F238E27FC236}">
                <a16:creationId xmlns:a16="http://schemas.microsoft.com/office/drawing/2014/main" xmlns="" id="{1C1707A5-F110-BB05-453C-BDCFBDBB4D3C}"/>
              </a:ext>
            </a:extLst>
          </p:cNvPr>
          <p:cNvSpPr/>
          <p:nvPr/>
        </p:nvSpPr>
        <p:spPr>
          <a:xfrm>
            <a:off x="919374" y="339670"/>
            <a:ext cx="3615449" cy="1780324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4">
            <a:extLst>
              <a:ext uri="{FF2B5EF4-FFF2-40B4-BE49-F238E27FC236}">
                <a16:creationId xmlns:a16="http://schemas.microsoft.com/office/drawing/2014/main" xmlns="" id="{96B39A47-34DB-E2C1-57C7-45F4180E87AD}"/>
              </a:ext>
            </a:extLst>
          </p:cNvPr>
          <p:cNvSpPr/>
          <p:nvPr/>
        </p:nvSpPr>
        <p:spPr>
          <a:xfrm>
            <a:off x="1174595" y="2670607"/>
            <a:ext cx="2927847" cy="510294"/>
          </a:xfrm>
          <a:prstGeom prst="roundRect">
            <a:avLst>
              <a:gd name="adj" fmla="val 4748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xmlns="" id="{C2C15356-30F8-2159-62AA-3C11BF4AAA3B}"/>
              </a:ext>
            </a:extLst>
          </p:cNvPr>
          <p:cNvSpPr/>
          <p:nvPr/>
        </p:nvSpPr>
        <p:spPr>
          <a:xfrm>
            <a:off x="1822507" y="972176"/>
            <a:ext cx="1620000" cy="16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xmlns="" id="{2C0694C2-D51C-904B-A25E-F609E4420261}"/>
              </a:ext>
            </a:extLst>
          </p:cNvPr>
          <p:cNvSpPr/>
          <p:nvPr/>
        </p:nvSpPr>
        <p:spPr>
          <a:xfrm>
            <a:off x="1909343" y="1090129"/>
            <a:ext cx="1440000" cy="14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29873EFF-7258-2175-53BB-544025A5606A}"/>
              </a:ext>
            </a:extLst>
          </p:cNvPr>
          <p:cNvSpPr txBox="1"/>
          <p:nvPr/>
        </p:nvSpPr>
        <p:spPr>
          <a:xfrm>
            <a:off x="1174595" y="2713414"/>
            <a:ext cx="3088525" cy="40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2000" b="1" dirty="0">
                <a:ea typeface="Calibri" panose="020F0502020204030204" pitchFamily="34" charset="0"/>
                <a:cs typeface="TH SarabunIT๙" panose="020B0500040200020003" pitchFamily="34" charset="-34"/>
              </a:rPr>
              <a:t>1.9 เครื่องทำน้ำเย็น</a:t>
            </a:r>
            <a:endParaRPr lang="en-US" sz="2000" b="1" kern="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AFA36B52-C2C8-79BA-A79E-46CF604B3AE3}"/>
              </a:ext>
            </a:extLst>
          </p:cNvPr>
          <p:cNvSpPr txBox="1"/>
          <p:nvPr/>
        </p:nvSpPr>
        <p:spPr>
          <a:xfrm>
            <a:off x="930625" y="3179979"/>
            <a:ext cx="3542755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1) ควรปิดเครื่องทำน้ำเย็นก่อนเวลาเลิกงานประมาณ 30 นาที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2) ในวันหยุดที่มีเจ้าหน้าที่มาปฏิบัติงานน้อย ไม่ควรเปิดเครื่องทำน้ำเย็น รวมทั้งควรปิดวาล์วน้ำเย็นและน้ำหล่อเย็นที่เข้าเครื่อง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          </a:t>
            </a:r>
            <a:r>
              <a:rPr lang="th-TH" sz="1800" kern="100" spc="-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3) หมั่นตรวจเช็ค ดูแลรักษาเครื่องทำน้ำเย็นอย่างสม่ำเสมอ</a:t>
            </a:r>
            <a:endParaRPr lang="en-US" sz="1800" kern="100" spc="-5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DC6B794B-03E9-8E42-2541-F67EFE2E491A}"/>
              </a:ext>
            </a:extLst>
          </p:cNvPr>
          <p:cNvSpPr txBox="1"/>
          <p:nvPr/>
        </p:nvSpPr>
        <p:spPr>
          <a:xfrm>
            <a:off x="5446160" y="3243562"/>
            <a:ext cx="3542755" cy="274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๑) ติดตั้งตู้เย็นห่างจากผนังอย่างน้อย 15 เซนติเมตร และห่างจากแหล่งความร้อนและแสงแดดทุกเครื่อง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2) กำหนดให้มีการละลายน้ำแข็งและทำความสะอาดตู้เย็นทุกวันศุกร์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3) ไม่แช่ของจนแน่นเกินไป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4) เปิดตู้เย็นให้น้อยที่สุด เปิดเท่าที่จำเป็น และอย่าเปิดทิ้งไว้นาน                                                           5) หมั่นตรวจสอบยางขอบประตูไม่ให้มีรอยรั่วหรือเสื่อมสภาพ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30" name="Picture 6" descr="ไม่มีคำอธิบายรูปภาพ">
            <a:extLst>
              <a:ext uri="{FF2B5EF4-FFF2-40B4-BE49-F238E27FC236}">
                <a16:creationId xmlns:a16="http://schemas.microsoft.com/office/drawing/2014/main" xmlns="" id="{E8369E5E-9CA2-DEEC-D894-D34ACB47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99" y="1349564"/>
            <a:ext cx="1040066" cy="104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ตู้น้ำ png | PNGEgg">
            <a:extLst>
              <a:ext uri="{FF2B5EF4-FFF2-40B4-BE49-F238E27FC236}">
                <a16:creationId xmlns:a16="http://schemas.microsoft.com/office/drawing/2014/main" xmlns="" id="{FF9C25E9-4DC3-E275-8DF7-CD43773B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" b="97073" l="2299" r="99713">
                        <a14:foregroundMark x1="2299" y1="84146" x2="5747" y2="84878"/>
                        <a14:foregroundMark x1="13218" y1="93415" x2="13218" y2="91463"/>
                        <a14:foregroundMark x1="87931" y1="96585" x2="86207" y2="91220"/>
                        <a14:foregroundMark x1="52874" y1="70732" x2="52011" y2="51220"/>
                        <a14:foregroundMark x1="58621" y1="46585" x2="39943" y2="48537"/>
                        <a14:foregroundMark x1="66379" y1="72927" x2="62069" y2="48049"/>
                        <a14:foregroundMark x1="34770" y1="77073" x2="34770" y2="47561"/>
                        <a14:foregroundMark x1="41954" y1="77317" x2="60057" y2="79512"/>
                        <a14:foregroundMark x1="94540" y1="86585" x2="91954" y2="84390"/>
                        <a14:foregroundMark x1="99713" y1="85122" x2="97989" y2="84878"/>
                        <a14:foregroundMark x1="40517" y1="5366" x2="57471" y2="8049"/>
                        <a14:foregroundMark x1="44540" y1="244" x2="44540" y2="244"/>
                        <a14:foregroundMark x1="14368" y1="97073" x2="14368" y2="97073"/>
                        <a14:foregroundMark x1="42816" y1="71220" x2="42816" y2="71220"/>
                        <a14:foregroundMark x1="42816" y1="71220" x2="55460" y2="70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83" y="1160486"/>
            <a:ext cx="988470" cy="116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84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สี่เหลี่ยมผืนผ้า 60"/>
          <p:cNvSpPr/>
          <p:nvPr/>
        </p:nvSpPr>
        <p:spPr>
          <a:xfrm>
            <a:off x="-46032" y="-9409"/>
            <a:ext cx="9942723" cy="6858000"/>
          </a:xfrm>
          <a:prstGeom prst="rect">
            <a:avLst/>
          </a:prstGeom>
          <a:pattFill prst="pct90">
            <a:fgClr>
              <a:srgbClr val="A7BCE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สี่เหลี่ยมผืนผ้ามุมมน 67"/>
          <p:cNvSpPr/>
          <p:nvPr/>
        </p:nvSpPr>
        <p:spPr>
          <a:xfrm>
            <a:off x="893819" y="365135"/>
            <a:ext cx="3572540" cy="6186878"/>
          </a:xfrm>
          <a:prstGeom prst="roundRect">
            <a:avLst>
              <a:gd name="adj" fmla="val 106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0" name="สี่เหลี่ยมผืนผ้า 149"/>
          <p:cNvSpPr/>
          <p:nvPr/>
        </p:nvSpPr>
        <p:spPr>
          <a:xfrm>
            <a:off x="-24923" y="-8620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ี่เหลี่ยมผืนผ้ามุมมน 56"/>
          <p:cNvSpPr/>
          <p:nvPr/>
        </p:nvSpPr>
        <p:spPr>
          <a:xfrm>
            <a:off x="5413882" y="1411744"/>
            <a:ext cx="3469261" cy="5130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5" name="สี่เหลี่ยมผืนผ้ามุมมน 104"/>
          <p:cNvSpPr/>
          <p:nvPr/>
        </p:nvSpPr>
        <p:spPr>
          <a:xfrm>
            <a:off x="5788653" y="2662877"/>
            <a:ext cx="2927847" cy="510294"/>
          </a:xfrm>
          <a:prstGeom prst="roundRect">
            <a:avLst>
              <a:gd name="adj" fmla="val 4748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4953000" y="862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สี่เหลี่ยมผืนผ้า 5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มุมมน 55"/>
          <p:cNvSpPr/>
          <p:nvPr/>
        </p:nvSpPr>
        <p:spPr>
          <a:xfrm>
            <a:off x="5411864" y="339670"/>
            <a:ext cx="3460303" cy="1780324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วงรี 95"/>
          <p:cNvSpPr/>
          <p:nvPr/>
        </p:nvSpPr>
        <p:spPr>
          <a:xfrm>
            <a:off x="6379804" y="987123"/>
            <a:ext cx="1620000" cy="16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วงรี 97"/>
          <p:cNvSpPr/>
          <p:nvPr/>
        </p:nvSpPr>
        <p:spPr>
          <a:xfrm>
            <a:off x="6462771" y="1091848"/>
            <a:ext cx="1440000" cy="14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4" name="กล่องข้อความ 113"/>
          <p:cNvSpPr txBox="1"/>
          <p:nvPr/>
        </p:nvSpPr>
        <p:spPr>
          <a:xfrm>
            <a:off x="5779344" y="2657892"/>
            <a:ext cx="2927847" cy="40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810260" algn="l"/>
              </a:tabLst>
            </a:pPr>
            <a:r>
              <a:rPr lang="th-TH" sz="20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1.8 เครื่องโทรสาร</a:t>
            </a:r>
            <a:endParaRPr lang="en-US" sz="2000" b="1" kern="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1408228" y="2705725"/>
            <a:ext cx="556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7</a:t>
            </a: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-2029398" y="2762701"/>
            <a:ext cx="5565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>
                <a:cs typeface="+mj-cs"/>
              </a:rPr>
              <a:t>6</a:t>
            </a: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9381356" y="-13855"/>
            <a:ext cx="540000" cy="685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สี่เหลี่ยมผืนผ้า 91"/>
          <p:cNvSpPr/>
          <p:nvPr/>
        </p:nvSpPr>
        <p:spPr>
          <a:xfrm>
            <a:off x="9373556" y="-1172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th-TH"/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9359244" y="0"/>
            <a:ext cx="615553" cy="114086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มาตรการลดใช้พลังงานไฟฟ้า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4" name="ตัวเชื่อมต่อตรง 93"/>
          <p:cNvCxnSpPr/>
          <p:nvPr/>
        </p:nvCxnSpPr>
        <p:spPr>
          <a:xfrm>
            <a:off x="9381356" y="1086275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สี่เหลี่ยมผืนผ้า 135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sp>
        <p:nvSpPr>
          <p:cNvPr id="138" name="สี่เหลี่ยมผืนผ้า 137"/>
          <p:cNvSpPr/>
          <p:nvPr/>
        </p:nvSpPr>
        <p:spPr>
          <a:xfrm>
            <a:off x="-3488" y="27363"/>
            <a:ext cx="532444" cy="1570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th-TH"/>
          </a:p>
        </p:txBody>
      </p:sp>
      <p:cxnSp>
        <p:nvCxnSpPr>
          <p:cNvPr id="147" name="ตัวเชื่อมต่อตรง 146"/>
          <p:cNvCxnSpPr/>
          <p:nvPr/>
        </p:nvCxnSpPr>
        <p:spPr>
          <a:xfrm>
            <a:off x="-43762" y="5743939"/>
            <a:ext cx="5703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กล่องข้อความ 148"/>
          <p:cNvSpPr txBox="1"/>
          <p:nvPr/>
        </p:nvSpPr>
        <p:spPr>
          <a:xfrm>
            <a:off x="-115837" y="5657905"/>
            <a:ext cx="615553" cy="13317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มาตรการลดใช้</a:t>
            </a:r>
          </a:p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พลังงานไฟฟ้า</a:t>
            </a:r>
          </a:p>
        </p:txBody>
      </p:sp>
      <p:sp>
        <p:nvSpPr>
          <p:cNvPr id="11" name="สี่เหลี่ยมผืนผ้ามุมมน 104">
            <a:extLst>
              <a:ext uri="{FF2B5EF4-FFF2-40B4-BE49-F238E27FC236}">
                <a16:creationId xmlns:a16="http://schemas.microsoft.com/office/drawing/2014/main" xmlns="" id="{96B39A47-34DB-E2C1-57C7-45F4180E87AD}"/>
              </a:ext>
            </a:extLst>
          </p:cNvPr>
          <p:cNvSpPr/>
          <p:nvPr/>
        </p:nvSpPr>
        <p:spPr>
          <a:xfrm>
            <a:off x="1174595" y="2670607"/>
            <a:ext cx="2927847" cy="510294"/>
          </a:xfrm>
          <a:prstGeom prst="roundRect">
            <a:avLst>
              <a:gd name="adj" fmla="val 4748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29873EFF-7258-2175-53BB-544025A5606A}"/>
              </a:ext>
            </a:extLst>
          </p:cNvPr>
          <p:cNvSpPr txBox="1"/>
          <p:nvPr/>
        </p:nvSpPr>
        <p:spPr>
          <a:xfrm>
            <a:off x="1121039" y="2750684"/>
            <a:ext cx="3088525" cy="40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20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1.6 โทรทัศน์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AFA36B52-C2C8-79BA-A79E-46CF604B3AE3}"/>
              </a:ext>
            </a:extLst>
          </p:cNvPr>
          <p:cNvSpPr txBox="1"/>
          <p:nvPr/>
        </p:nvSpPr>
        <p:spPr>
          <a:xfrm>
            <a:off x="930625" y="3179979"/>
            <a:ext cx="3542755" cy="1574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๑)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วางโทรทัศน์ไว้ในจุดที่มีการถ่ายเทอากาศได้ดี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และตั้งห่างจากผนังหรือมู่ลี่อย่าง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น้อย 10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เซนติเมตร</a:t>
            </a:r>
            <a:endParaRPr lang="th-TH" sz="1800" kern="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2) ไม่ควรปรับจอภาพให้สว่างมากเกินไป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3) ปิดโทรทัศน์และถอดปลั๊กทุกครั้งหลังเลิกใช้งาน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DC6B794B-03E9-8E42-2541-F67EFE2E491A}"/>
              </a:ext>
            </a:extLst>
          </p:cNvPr>
          <p:cNvSpPr txBox="1"/>
          <p:nvPr/>
        </p:nvSpPr>
        <p:spPr>
          <a:xfrm>
            <a:off x="5481198" y="3161350"/>
            <a:ext cx="3542755" cy="215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1) ควรใช้เท่าที่จำเป็นเท่านั้น เนื่องจากเป็นเครื่องไฟฟ้า ที่กินไฟมาก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2) ให้มีการจัดทำทะเบียนควบคุมการใช้เครื่องโทรสารโดยฝ่ายบริหารทั่วไปของกอง/กลุ่ม และรายงานการใช้เครื่องโทรสาร มายังสำนักงานเลขานุการกรม กลุ่มงานพัสดุเป็นประจำทุกเดือน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3) ควรใช้จดหมายอิเล็กทรอนิกส์แทนการส่งโทรสาร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มุมมน 104">
            <a:extLst>
              <a:ext uri="{FF2B5EF4-FFF2-40B4-BE49-F238E27FC236}">
                <a16:creationId xmlns:a16="http://schemas.microsoft.com/office/drawing/2014/main" xmlns="" id="{52A6DE1D-056F-1534-5740-D255655F0C2A}"/>
              </a:ext>
            </a:extLst>
          </p:cNvPr>
          <p:cNvSpPr/>
          <p:nvPr/>
        </p:nvSpPr>
        <p:spPr>
          <a:xfrm>
            <a:off x="1229972" y="4702125"/>
            <a:ext cx="2927847" cy="510294"/>
          </a:xfrm>
          <a:prstGeom prst="roundRect">
            <a:avLst>
              <a:gd name="adj" fmla="val 4748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1F69AA3A-6BA6-388D-BBC2-3D3547FB9B5C}"/>
              </a:ext>
            </a:extLst>
          </p:cNvPr>
          <p:cNvSpPr txBox="1"/>
          <p:nvPr/>
        </p:nvSpPr>
        <p:spPr>
          <a:xfrm>
            <a:off x="1061493" y="4736610"/>
            <a:ext cx="3088525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20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1.7 </a:t>
            </a:r>
            <a:r>
              <a:rPr lang="th-TH" sz="2000" b="1" dirty="0" smtClean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ลิฟต์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83A47EC4-CF21-AAF8-6709-75827A03DFA3}"/>
              </a:ext>
            </a:extLst>
          </p:cNvPr>
          <p:cNvSpPr txBox="1"/>
          <p:nvPr/>
        </p:nvSpPr>
        <p:spPr>
          <a:xfrm>
            <a:off x="999990" y="5226621"/>
            <a:ext cx="3542755" cy="126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0215" algn="l"/>
                <a:tab pos="720090" algn="l"/>
              </a:tabLst>
            </a:pP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๑) ลดการใช้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ลิฟต์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ด้วยการขึ้น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บันได                     กรณีขึ้น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-ลงชั้นเดียว</a:t>
            </a:r>
            <a:r>
              <a:rPr lang="th-TH" sz="1800" kern="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2) กำหนดให้มีผู้รับผิดชอบในการเปิด-ปิด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ลิฟต์ </a:t>
            </a:r>
            <a:r>
              <a:rPr lang="th-T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พร้อมกำหนดเวลาในการเปิด-ปิด</a:t>
            </a:r>
            <a:r>
              <a:rPr lang="th-TH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ลิฟต์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054" name="Picture 6" descr="ขึ้นลงบันได 1 ชั้นแทนการใช้ลิฟท์">
            <a:extLst>
              <a:ext uri="{FF2B5EF4-FFF2-40B4-BE49-F238E27FC236}">
                <a16:creationId xmlns:a16="http://schemas.microsoft.com/office/drawing/2014/main" xmlns="" id="{79A5988A-ABC1-5CCE-273D-764007F2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92" y="4715626"/>
            <a:ext cx="926433" cy="9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มุมมน 55">
            <a:extLst>
              <a:ext uri="{FF2B5EF4-FFF2-40B4-BE49-F238E27FC236}">
                <a16:creationId xmlns:a16="http://schemas.microsoft.com/office/drawing/2014/main" xmlns="" id="{5470A32D-4098-0159-ACE1-4A541F75275E}"/>
              </a:ext>
            </a:extLst>
          </p:cNvPr>
          <p:cNvSpPr/>
          <p:nvPr/>
        </p:nvSpPr>
        <p:spPr>
          <a:xfrm>
            <a:off x="902192" y="377231"/>
            <a:ext cx="3567878" cy="1780324"/>
          </a:xfrm>
          <a:prstGeom prst="roundRect">
            <a:avLst/>
          </a:prstGeom>
          <a:solidFill>
            <a:srgbClr val="D1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xmlns="" id="{C2C15356-30F8-2159-62AA-3C11BF4AAA3B}"/>
              </a:ext>
            </a:extLst>
          </p:cNvPr>
          <p:cNvSpPr/>
          <p:nvPr/>
        </p:nvSpPr>
        <p:spPr>
          <a:xfrm>
            <a:off x="1769442" y="953494"/>
            <a:ext cx="1620000" cy="16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xmlns="" id="{2C0694C2-D51C-904B-A25E-F609E4420261}"/>
              </a:ext>
            </a:extLst>
          </p:cNvPr>
          <p:cNvSpPr/>
          <p:nvPr/>
        </p:nvSpPr>
        <p:spPr>
          <a:xfrm>
            <a:off x="1859442" y="1064142"/>
            <a:ext cx="1440000" cy="14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 descr="ภาพตู้วางทีวี PNG, รูป, เวกเตอร์และไฟล์ PSD | ดาวน์โหลดฟรีบน Pngtree">
            <a:extLst>
              <a:ext uri="{FF2B5EF4-FFF2-40B4-BE49-F238E27FC236}">
                <a16:creationId xmlns:a16="http://schemas.microsoft.com/office/drawing/2014/main" xmlns="" id="{22BAF0B7-8D28-11F2-3CF7-28F3B90F5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778" r="91111">
                        <a14:foregroundMark x1="35000" y1="31944" x2="35000" y2="31944"/>
                        <a14:foregroundMark x1="7778" y1="63889" x2="7778" y2="63889"/>
                        <a14:foregroundMark x1="91111" y1="63889" x2="91111" y2="63889"/>
                        <a14:foregroundMark x1="32500" y1="56111" x2="32500" y2="56111"/>
                        <a14:foregroundMark x1="33889" y1="54167" x2="33889" y2="54167"/>
                        <a14:foregroundMark x1="28889" y1="60000" x2="34444" y2="60000"/>
                        <a14:foregroundMark x1="36111" y1="33333" x2="45556" y2="3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94" y="1030352"/>
            <a:ext cx="1359124" cy="135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รูปโทรศัพท์แฟกซ์ PNG , แฟกซ์, โทรศัพท์, เครื่องโทรสารภาพ PNG และ PSD  สำหรับดาวน์โหลดฟรี | โทรศัพท์, สำนักงาน, คอมพิวเตอร์">
            <a:extLst>
              <a:ext uri="{FF2B5EF4-FFF2-40B4-BE49-F238E27FC236}">
                <a16:creationId xmlns:a16="http://schemas.microsoft.com/office/drawing/2014/main" xmlns="" id="{19D7B612-9A24-2DCB-8C08-62FAA64F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389" r="90000">
                        <a14:foregroundMark x1="37778" y1="12500" x2="69167" y2="13611"/>
                        <a14:foregroundMark x1="71389" y1="13333" x2="38056" y2="12500"/>
                        <a14:foregroundMark x1="46944" y1="25278" x2="58889" y2="27222"/>
                        <a14:foregroundMark x1="54444" y1="46944" x2="54444" y2="46944"/>
                        <a14:foregroundMark x1="54444" y1="46667" x2="68889" y2="45556"/>
                        <a14:foregroundMark x1="39167" y1="61667" x2="61944" y2="60833"/>
                        <a14:foregroundMark x1="16111" y1="74722" x2="15556" y2="73333"/>
                        <a14:foregroundMark x1="16944" y1="76111" x2="13056" y2="74722"/>
                        <a14:foregroundMark x1="14722" y1="76667" x2="11944" y2="74167"/>
                        <a14:foregroundMark x1="20278" y1="46389" x2="23056" y2="44722"/>
                        <a14:foregroundMark x1="12222" y1="67778" x2="6389" y2="78889"/>
                        <a14:foregroundMark x1="73889" y1="36944" x2="73056" y2="26667"/>
                        <a14:foregroundMark x1="74167" y1="27778" x2="73889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14" y="1139706"/>
            <a:ext cx="1408102" cy="140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9438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4974</TotalTime>
  <Words>1257</Words>
  <Application>Microsoft Office PowerPoint</Application>
  <PresentationFormat>กระดาษ A4 (210x297 มม.)</PresentationFormat>
  <Paragraphs>77</Paragraphs>
  <Slides>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Cordia New</vt:lpstr>
      <vt:lpstr>TH SarabunIT๙</vt:lpstr>
      <vt:lpstr>TH SarabunPSK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DELL3558</dc:creator>
  <cp:lastModifiedBy>user</cp:lastModifiedBy>
  <cp:revision>360</cp:revision>
  <cp:lastPrinted>2023-11-28T02:30:27Z</cp:lastPrinted>
  <dcterms:created xsi:type="dcterms:W3CDTF">2021-08-09T02:16:55Z</dcterms:created>
  <dcterms:modified xsi:type="dcterms:W3CDTF">2023-11-28T03:47:50Z</dcterms:modified>
</cp:coreProperties>
</file>