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1" r:id="rId1"/>
  </p:sldMasterIdLst>
  <p:notesMasterIdLst>
    <p:notesMasterId r:id="rId25"/>
  </p:notes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57" r:id="rId11"/>
    <p:sldId id="258" r:id="rId12"/>
    <p:sldId id="259" r:id="rId13"/>
    <p:sldId id="260" r:id="rId14"/>
    <p:sldId id="269" r:id="rId15"/>
    <p:sldId id="270" r:id="rId16"/>
    <p:sldId id="271" r:id="rId17"/>
    <p:sldId id="272" r:id="rId18"/>
    <p:sldId id="273" r:id="rId19"/>
    <p:sldId id="274" r:id="rId20"/>
    <p:sldId id="278" r:id="rId21"/>
    <p:sldId id="276" r:id="rId22"/>
    <p:sldId id="275" r:id="rId23"/>
    <p:sldId id="277" r:id="rId24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ไม่มีสไตล์ ไม่มี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สไตล์ธีม 1 - เน้น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ไม่มีสไตล์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38B1855-1B75-4FBE-930C-398BA8C253C6}" styleName="สไตล์ธีม 2 - เน้น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687FC5-5472-496C-B61D-C2E9F30B78D6}" type="datetimeFigureOut">
              <a:rPr lang="th-TH" smtClean="0"/>
              <a:t>15/09/58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F29090-F759-4257-90A6-7A757301E3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3996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29090-F759-4257-90A6-7A757301E3BE}" type="slidenum">
              <a:rPr lang="th-TH" smtClean="0"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74224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76B25-7D6F-483B-BEEC-047E4A4E699C}" type="datetime1">
              <a:rPr lang="th-TH" smtClean="0"/>
              <a:t>15/09/58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F165-FE3A-402E-ACDF-499DEAA9D55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1396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DD98A-B7CD-4F9C-89A0-03687274AD5A}" type="datetime1">
              <a:rPr lang="th-TH" smtClean="0"/>
              <a:t>15/09/58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F165-FE3A-402E-ACDF-499DEAA9D55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99488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0A6C8-8B09-4862-B5F3-3FDCF43A2A8A}" type="datetime1">
              <a:rPr lang="th-TH" smtClean="0"/>
              <a:t>15/09/58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F165-FE3A-402E-ACDF-499DEAA9D55E}" type="slidenum">
              <a:rPr lang="th-TH" smtClean="0"/>
              <a:t>‹#›</a:t>
            </a:fld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81291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A75A9-B0BC-446B-829E-0BDCE7C42AFD}" type="datetime1">
              <a:rPr lang="th-TH" smtClean="0"/>
              <a:t>15/09/58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F165-FE3A-402E-ACDF-499DEAA9D55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898775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89ACD-1E64-46ED-B5F8-861163B5932F}" type="datetime1">
              <a:rPr lang="th-TH" smtClean="0"/>
              <a:t>15/09/58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F165-FE3A-402E-ACDF-499DEAA9D55E}" type="slidenum">
              <a:rPr lang="th-TH" smtClean="0"/>
              <a:t>‹#›</a:t>
            </a:fld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243073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6DA13-1304-4C56-A632-76055FAE1E75}" type="datetime1">
              <a:rPr lang="th-TH" smtClean="0"/>
              <a:t>15/09/58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F165-FE3A-402E-ACDF-499DEAA9D55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46617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F2EDF-0CF8-4664-9A0C-14C9F8CD66DB}" type="datetime1">
              <a:rPr lang="th-TH" smtClean="0"/>
              <a:t>15/09/58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F165-FE3A-402E-ACDF-499DEAA9D55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000720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F185-D18E-4F22-AB37-E9C417DDFEF2}" type="datetime1">
              <a:rPr lang="th-TH" smtClean="0"/>
              <a:t>15/09/58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F165-FE3A-402E-ACDF-499DEAA9D55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97418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9663-93CC-4572-A08E-8D8DAF202F2D}" type="datetime1">
              <a:rPr lang="th-TH" smtClean="0"/>
              <a:t>15/09/58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F165-FE3A-402E-ACDF-499DEAA9D55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0429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21EC-B6A2-4241-B542-6CA4061C763E}" type="datetime1">
              <a:rPr lang="th-TH" smtClean="0"/>
              <a:t>15/09/58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F165-FE3A-402E-ACDF-499DEAA9D55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8798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A0A51-A6AC-453D-9562-3F45E802C71F}" type="datetime1">
              <a:rPr lang="th-TH" smtClean="0"/>
              <a:t>15/09/58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F165-FE3A-402E-ACDF-499DEAA9D55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47537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7A5B7-8D69-4552-A08F-A261C1C6463D}" type="datetime1">
              <a:rPr lang="th-TH" smtClean="0"/>
              <a:t>15/09/58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F165-FE3A-402E-ACDF-499DEAA9D55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33930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CA9-63DB-40F3-943F-B6DBD481A80B}" type="datetime1">
              <a:rPr lang="th-TH" smtClean="0"/>
              <a:t>15/09/58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F165-FE3A-402E-ACDF-499DEAA9D55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63973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5ACA-57B4-43C3-8D05-2A55816B690C}" type="datetime1">
              <a:rPr lang="th-TH" smtClean="0"/>
              <a:t>15/09/58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F165-FE3A-402E-ACDF-499DEAA9D55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99084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FE538-7E2D-4B96-9111-F2D969A73CB9}" type="datetime1">
              <a:rPr lang="th-TH" smtClean="0"/>
              <a:t>15/09/58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F165-FE3A-402E-ACDF-499DEAA9D55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89135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EB4B9-DE42-49CC-8DA7-3CE16692DF7C}" type="datetime1">
              <a:rPr lang="th-TH" smtClean="0"/>
              <a:t>15/09/58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F165-FE3A-402E-ACDF-499DEAA9D55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2306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6A6A9-1679-4B47-90C6-D739E4BB5544}" type="datetime1">
              <a:rPr lang="th-TH" smtClean="0"/>
              <a:t>15/09/58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741EF165-FE3A-402E-ACDF-499DEAA9D55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85527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3627;&#3609;&#3657;&#3634;3.pdf" TargetMode="External"/><Relationship Id="rId7" Type="http://schemas.openxmlformats.org/officeDocument/2006/relationships/hyperlink" Target="&#3627;&#3609;&#3657;&#3634;7.pdf" TargetMode="External"/><Relationship Id="rId2" Type="http://schemas.openxmlformats.org/officeDocument/2006/relationships/hyperlink" Target="&#3627;&#3609;&#3657;&#3634;2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3627;&#3609;&#3657;&#3634;6.pdf" TargetMode="External"/><Relationship Id="rId5" Type="http://schemas.openxmlformats.org/officeDocument/2006/relationships/hyperlink" Target="&#3627;&#3609;&#3657;&#3634;5.pdf" TargetMode="External"/><Relationship Id="rId4" Type="http://schemas.openxmlformats.org/officeDocument/2006/relationships/hyperlink" Target="&#3627;&#3609;&#3657;&#3634;4.pdf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038698" y="2691933"/>
            <a:ext cx="8870601" cy="2146767"/>
          </a:xfrm>
        </p:spPr>
        <p:txBody>
          <a:bodyPr>
            <a:noAutofit/>
          </a:bodyPr>
          <a:lstStyle/>
          <a:p>
            <a:pPr algn="ctr"/>
            <a:r>
              <a:rPr lang="th-TH" sz="4000" b="1" dirty="0" smtClean="0">
                <a:solidFill>
                  <a:schemeClr val="tx1"/>
                </a:solidFill>
                <a:latin typeface="JS Wansika" panose="02000000000000000000" pitchFamily="50" charset="0"/>
                <a:cs typeface="JS Wansika" panose="02000000000000000000" pitchFamily="50" charset="0"/>
              </a:rPr>
              <a:t>นโยบายยุทธศาสตร์สถาบัน</a:t>
            </a:r>
            <a:r>
              <a:rPr lang="th-TH" sz="4000" b="1" dirty="0">
                <a:solidFill>
                  <a:schemeClr val="tx1"/>
                </a:solidFill>
                <a:latin typeface="JS Wansika" panose="02000000000000000000" pitchFamily="50" charset="0"/>
                <a:cs typeface="JS Wansika" panose="02000000000000000000" pitchFamily="50" charset="0"/>
              </a:rPr>
              <a:t>การอาชีวศึกษาภาค</a:t>
            </a:r>
            <a:r>
              <a:rPr lang="th-TH" sz="4000" b="1" dirty="0" smtClean="0">
                <a:solidFill>
                  <a:schemeClr val="tx1"/>
                </a:solidFill>
                <a:latin typeface="JS Wansika" panose="02000000000000000000" pitchFamily="50" charset="0"/>
                <a:cs typeface="JS Wansika" panose="02000000000000000000" pitchFamily="50" charset="0"/>
              </a:rPr>
              <a:t>กลาง ๑       สู่แผนปฏิบัติการของสถานศึกษา</a:t>
            </a:r>
            <a:endParaRPr lang="en-US" sz="4000" dirty="0">
              <a:solidFill>
                <a:schemeClr val="tx1"/>
              </a:solidFill>
              <a:latin typeface="JS Wansika" panose="02000000000000000000" pitchFamily="50" charset="0"/>
              <a:cs typeface="JS Wansika" panose="02000000000000000000" pitchFamily="50" charset="0"/>
            </a:endParaRPr>
          </a:p>
          <a:p>
            <a:pPr algn="ctr"/>
            <a:r>
              <a:rPr lang="th-TH" sz="4000" b="1" dirty="0" smtClean="0">
                <a:solidFill>
                  <a:schemeClr val="tx1"/>
                </a:solidFill>
                <a:latin typeface="JS Wansika" panose="02000000000000000000" pitchFamily="50" charset="0"/>
                <a:cs typeface="JS Wansika" panose="02000000000000000000" pitchFamily="50" charset="0"/>
              </a:rPr>
              <a:t> </a:t>
            </a:r>
            <a:endParaRPr lang="en-US" sz="4000" dirty="0">
              <a:solidFill>
                <a:schemeClr val="tx1"/>
              </a:solidFill>
              <a:latin typeface="JS Wansika" panose="02000000000000000000" pitchFamily="50" charset="0"/>
              <a:cs typeface="JS Wansika" panose="02000000000000000000" pitchFamily="50" charset="0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195" y="303675"/>
            <a:ext cx="2569541" cy="2490326"/>
          </a:xfrm>
          <a:prstGeom prst="rect">
            <a:avLst/>
          </a:prstGeom>
        </p:spPr>
      </p:pic>
      <p:sp>
        <p:nvSpPr>
          <p:cNvPr id="2" name="กล่องข้อความ 1"/>
          <p:cNvSpPr txBox="1"/>
          <p:nvPr/>
        </p:nvSpPr>
        <p:spPr>
          <a:xfrm>
            <a:off x="3517900" y="5499100"/>
            <a:ext cx="46863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/>
              <a:t>รองศาสตราจารย์ ดร. ชัย</a:t>
            </a:r>
            <a:r>
              <a:rPr lang="th-TH" b="1" dirty="0" err="1" smtClean="0"/>
              <a:t>ยุทธ</a:t>
            </a:r>
            <a:r>
              <a:rPr lang="th-TH" b="1" dirty="0" smtClean="0"/>
              <a:t> ช่างสาร</a:t>
            </a:r>
            <a:endParaRPr lang="th-TH" b="1" dirty="0"/>
          </a:p>
          <a:p>
            <a:pPr algn="ctr"/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 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กันยายน </a:t>
            </a:r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2558</a:t>
            </a:r>
            <a:endParaRPr lang="th-TH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19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8634" y="34290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th-TH" sz="4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สถาบัน</a:t>
            </a:r>
            <a:r>
              <a:rPr lang="th-TH" sz="4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การอาชีวศึกษาภาคกลาง ๑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918634" y="838200"/>
            <a:ext cx="9393766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วิสัยทัศน์ </a:t>
            </a:r>
            <a:r>
              <a:rPr lang="en-US" sz="3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endParaRPr lang="en-US" sz="3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th-TH" sz="3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3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th-TH" sz="3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</a:t>
            </a:r>
            <a:r>
              <a:rPr lang="th-TH" sz="3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การศึกษาเพื่อพัฒนากำลังคนให้มีสมรรถนะอาชีพและมีคุณธรรมจริยธรรม </a:t>
            </a:r>
            <a:endParaRPr lang="th-TH" sz="30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th-TH" sz="3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ด้วย</a:t>
            </a:r>
            <a:r>
              <a:rPr lang="th-TH" sz="3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กระบวนการเทคโนโลยีสารสนเทศสอดคล้องกับความต้องการของสถานประกอบการ </a:t>
            </a:r>
            <a:endParaRPr lang="th-TH" sz="30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th-TH" sz="3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  <a:r>
              <a:rPr lang="th-TH" sz="3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ตลาดแรงงาน สู่มาตรฐานเทียบได้ระดับสากล  </a:t>
            </a:r>
            <a:endParaRPr lang="en-US" sz="3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36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endParaRPr lang="en-US" sz="3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สถาบันการอาชีวศึกษาภาคกลาง ๑</a:t>
            </a:r>
            <a:endParaRPr lang="th-TH" sz="2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1790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58334" y="35560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th-TH" sz="4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สถาบันการอาชีวศึกษาภาคกลาง ๑</a:t>
            </a:r>
            <a:endParaRPr lang="th-TH" sz="44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67834" y="1398589"/>
            <a:ext cx="9838266" cy="4151311"/>
          </a:xfrm>
        </p:spPr>
        <p:txBody>
          <a:bodyPr>
            <a:noAutofit/>
          </a:bodyPr>
          <a:lstStyle/>
          <a:p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พันธกิจ     </a:t>
            </a:r>
            <a:endParaRPr lang="th-TH" sz="30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sz="2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๑.  </a:t>
            </a: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ผลิตและพัฒนา</a:t>
            </a:r>
            <a:r>
              <a:rPr lang="th-TH" sz="2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กำลังคน</a:t>
            </a: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ให้มีสมรรถนะอาชีพ ได้รับการยอมรับสู่มาตรฐานเทียบได้ระดับ</a:t>
            </a:r>
            <a:r>
              <a:rPr lang="th-TH" sz="2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สากล</a:t>
            </a:r>
          </a:p>
          <a:p>
            <a:pPr marL="0" indent="0">
              <a:buNone/>
            </a:pPr>
            <a:r>
              <a:rPr lang="th-TH" sz="2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๒.  </a:t>
            </a: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ผลิตและพัฒนาผู้เรียนให้เป็นคนดี มีคุณค่าต่อสังคมและ</a:t>
            </a:r>
            <a:r>
              <a:rPr lang="th-TH" sz="2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ประเทศชาติ</a:t>
            </a:r>
          </a:p>
          <a:p>
            <a:pPr marL="0" indent="0">
              <a:buNone/>
            </a:pP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๓.  </a:t>
            </a:r>
            <a:r>
              <a:rPr lang="th-TH" sz="2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ดำเนินการ</a:t>
            </a: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บริหารจัดการตามหลักธรรมาภิบาล </a:t>
            </a:r>
          </a:p>
          <a:p>
            <a:pPr marL="0" indent="0">
              <a:buNone/>
            </a:pPr>
            <a:r>
              <a:rPr lang="th-TH" sz="2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๔.  </a:t>
            </a: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ส่งเสริมการพัฒนาครู คณาจารย์ ให้เป็น</a:t>
            </a:r>
            <a:r>
              <a:rPr lang="th-TH" sz="2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ผู้นำทาง</a:t>
            </a: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เทคโนโลยีและวิชาชีพ </a:t>
            </a:r>
          </a:p>
          <a:p>
            <a:pPr marL="0" indent="0">
              <a:buNone/>
            </a:pPr>
            <a:r>
              <a:rPr lang="th-TH" sz="2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๕.  </a:t>
            </a: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ส่งเสริมความร่วมมือในการจัดการศึกษา และระดมทรัพยากรกับภาคีเครือข่ายทั้งในประเทศและต่างประเทศ </a:t>
            </a:r>
          </a:p>
          <a:p>
            <a:pPr marL="0" indent="0">
              <a:buNone/>
            </a:pPr>
            <a:r>
              <a:rPr lang="th-TH" sz="2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๖.  </a:t>
            </a: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ส่งเสริมการวิเคราะห์ วิจัย เพื่อการพัฒนา ต่อยอดนวัตกรรมสิ่งประดิษฐ์ และบริการวิชาการ วิชาชีพ</a:t>
            </a: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สถาบันการอาชีวศึกษาภาคกลาง ๑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8725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58334" y="474664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th-TH" sz="4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สถาบันการอาชีวศึกษาภาคกลาง ๑</a:t>
            </a:r>
            <a:endParaRPr lang="th-TH" sz="44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77334" y="1333501"/>
            <a:ext cx="10333566" cy="4457700"/>
          </a:xfrm>
        </p:spPr>
        <p:txBody>
          <a:bodyPr>
            <a:noAutofit/>
          </a:bodyPr>
          <a:lstStyle/>
          <a:p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  <a:hlinkClick r:id="rId2" action="ppaction://hlinkfile"/>
              </a:rPr>
              <a:t>ยุทธศาสตร์ที่ ๑   เสริมสร้างความเข้มแข็งในการผลิตและพัฒนา</a:t>
            </a:r>
            <a:r>
              <a:rPr lang="th-TH" sz="2600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2" action="ppaction://hlinkfile"/>
              </a:rPr>
              <a:t>กำลังคน</a:t>
            </a: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  <a:hlinkClick r:id="rId2" action="ppaction://hlinkfile"/>
              </a:rPr>
              <a:t>ให้มีสมรรถนะอาชีพ ได้รับการยอมรับสู่มาตรฐานเทียบได้ระดับสากล </a:t>
            </a:r>
            <a:endParaRPr lang="th-TH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  <a:hlinkClick r:id="rId3" action="ppaction://hlinkfile"/>
              </a:rPr>
              <a:t>ยุทธศาสตร์ที่ ๒   สร้างความเชื่อมั่นในการผลิตและพัฒนาผู้เรียนให้เป็นคนดี มีคุณค่าต่อสังคมและประเทศชาติ </a:t>
            </a:r>
            <a:endParaRPr lang="th-TH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  <a:hlinkClick r:id="rId4" action="ppaction://hlinkfile"/>
              </a:rPr>
              <a:t>ยุทธศาสตร์ที่ ๓   เสริมสร้างความเป็นเอกภาพในการบริหารจัดการตามหลักธรรมาภิบาล </a:t>
            </a:r>
            <a:endParaRPr lang="th-TH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  <a:hlinkClick r:id="rId5" action="ppaction://hlinkfile"/>
              </a:rPr>
              <a:t>ยุทธศาสตร์ที่ ๔   ปรับบทบาทครู คณาจารย์ให้เป็น</a:t>
            </a:r>
            <a:r>
              <a:rPr lang="th-TH" sz="2600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5" action="ppaction://hlinkfile"/>
              </a:rPr>
              <a:t>ผู้นำทาง</a:t>
            </a: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  <a:hlinkClick r:id="rId5" action="ppaction://hlinkfile"/>
              </a:rPr>
              <a:t>เทคโนโลยีและวิชาชีพที่ได้มาตรฐาน </a:t>
            </a:r>
            <a:endParaRPr lang="th-TH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  <a:hlinkClick r:id="rId6" action="ppaction://hlinkfile"/>
              </a:rPr>
              <a:t>ยุทธศาสตร์ที่ ๕   เสริมสร้างความร่วมมือในการจัดการศึกษาและระดมทรัพยากรกับภาคีเครือข่ายทั้งในประเทศและต่างประเทศ  </a:t>
            </a:r>
            <a:endParaRPr lang="th-TH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  <a:hlinkClick r:id="rId7" action="ppaction://hlinkfile"/>
              </a:rPr>
              <a:t>ยุทธศาสตร์ที่ ๖   มุ่งมั่นพัฒนาความเข้มแข็งในการวิเคราะห์ วิจัย เพื่อการพัฒนา ต่อยอดนวัตกรรมสิ่งประดิษฐ์และบริการวิชาการ วิชาชีพร่วมกับทุกภาคส่วน </a:t>
            </a:r>
            <a:endParaRPr lang="th-TH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สถาบันการอาชีวศึกษาภาคกลาง ๑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8487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617053" y="6350115"/>
            <a:ext cx="6297612" cy="365125"/>
          </a:xfrm>
        </p:spPr>
        <p:txBody>
          <a:bodyPr/>
          <a:lstStyle/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สถาบันการอาชีวศึกษาภาคกลาง ๑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" name="วงรี 4"/>
          <p:cNvSpPr/>
          <p:nvPr/>
        </p:nvSpPr>
        <p:spPr>
          <a:xfrm>
            <a:off x="5518775" y="594543"/>
            <a:ext cx="1011815" cy="918457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prstTxWarp prst="textChevron">
              <a:avLst/>
            </a:prstTxWarp>
          </a:bodyPr>
          <a:lstStyle/>
          <a:p>
            <a:pPr algn="ctr"/>
            <a:endParaRPr lang="th-TH" dirty="0"/>
          </a:p>
        </p:txBody>
      </p:sp>
      <p:sp>
        <p:nvSpPr>
          <p:cNvPr id="6" name="วงรี 5"/>
          <p:cNvSpPr/>
          <p:nvPr/>
        </p:nvSpPr>
        <p:spPr>
          <a:xfrm>
            <a:off x="5167086" y="98300"/>
            <a:ext cx="1747579" cy="1584491"/>
          </a:xfrm>
          <a:prstGeom prst="ellipse">
            <a:avLst/>
          </a:prstGeom>
          <a:noFill/>
          <a:ln>
            <a:solidFill>
              <a:schemeClr val="accent1">
                <a:lumMod val="50000"/>
                <a:alpha val="9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5518775" y="806520"/>
            <a:ext cx="101181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1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กรรมการสภา</a:t>
            </a:r>
            <a:endParaRPr lang="th-TH" sz="1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4015959" y="529521"/>
            <a:ext cx="401744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th-TH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อนุกรรมการสภา</a:t>
            </a:r>
            <a:endParaRPr lang="th-TH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6" name="วงรี 15"/>
          <p:cNvSpPr/>
          <p:nvPr/>
        </p:nvSpPr>
        <p:spPr>
          <a:xfrm>
            <a:off x="5534967" y="1964560"/>
            <a:ext cx="1011815" cy="988489"/>
          </a:xfrm>
          <a:prstGeom prst="ellipse">
            <a:avLst/>
          </a:prstGeom>
          <a:ln w="444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prstTxWarp prst="textChevron">
              <a:avLst/>
            </a:prstTxWarp>
          </a:bodyPr>
          <a:lstStyle/>
          <a:p>
            <a:pPr algn="ctr"/>
            <a:endParaRPr lang="th-TH" dirty="0"/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5581453" y="2282243"/>
            <a:ext cx="965329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สำนักอำนวยการ</a:t>
            </a:r>
            <a:endParaRPr lang="th-TH" sz="1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aphicFrame>
        <p:nvGraphicFramePr>
          <p:cNvPr id="27" name="ตาราง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217158"/>
              </p:ext>
            </p:extLst>
          </p:nvPr>
        </p:nvGraphicFramePr>
        <p:xfrm>
          <a:off x="355000" y="3243630"/>
          <a:ext cx="11359780" cy="685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5978"/>
                <a:gridCol w="1135978"/>
                <a:gridCol w="1135978"/>
                <a:gridCol w="1135978"/>
                <a:gridCol w="1135978"/>
                <a:gridCol w="1135978"/>
                <a:gridCol w="1135978"/>
                <a:gridCol w="1135978"/>
                <a:gridCol w="1135978"/>
                <a:gridCol w="1135978"/>
              </a:tblGrid>
              <a:tr h="651783">
                <a:tc>
                  <a:txBody>
                    <a:bodyPr/>
                    <a:lstStyle/>
                    <a:p>
                      <a:pPr algn="ctr"/>
                      <a:r>
                        <a:rPr lang="th-TH" sz="13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วิทยาลัยอาชีวศึกษาพระนครศรีอยุธยา</a:t>
                      </a:r>
                      <a:endParaRPr lang="th-TH" sz="13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3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วิทยาลัยเทคนิคพระนครศรีอยุธยา</a:t>
                      </a:r>
                      <a:endParaRPr lang="th-TH" sz="13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3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วิทยาลัยเทคโนโลยีอุตสาหกรรมการต่อเรือพระนครศรีอยุธยา</a:t>
                      </a:r>
                      <a:endParaRPr lang="th-TH" sz="13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3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วิทยาลัยเทคนิคอุตสาหกรรมยานยนต์</a:t>
                      </a:r>
                      <a:endParaRPr lang="th-TH" sz="13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3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วิทยาลัยอาชีวศึกษาสระบุรี</a:t>
                      </a:r>
                      <a:endParaRPr lang="th-TH" sz="13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3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วิทยาลัยเทคนิคสระบุรี</a:t>
                      </a:r>
                      <a:endParaRPr lang="th-TH" sz="13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3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วิทยาลัยการอาชีวศึกษาปทุมธานี</a:t>
                      </a:r>
                      <a:endParaRPr lang="th-TH" sz="13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3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วิทยาลัยเทคนิคปทุมธานี</a:t>
                      </a:r>
                      <a:endParaRPr lang="th-TH" sz="13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3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วิทยาลัยเทคนิคนนทบุรี</a:t>
                      </a:r>
                      <a:endParaRPr lang="th-TH" sz="13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3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วิทยาลัยเทคนิคธัญบุรี</a:t>
                      </a:r>
                      <a:endParaRPr lang="th-TH" sz="13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ตาราง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200827"/>
              </p:ext>
            </p:extLst>
          </p:nvPr>
        </p:nvGraphicFramePr>
        <p:xfrm>
          <a:off x="1731267" y="4213405"/>
          <a:ext cx="8665700" cy="701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6425"/>
                <a:gridCol w="2135216"/>
                <a:gridCol w="2197634"/>
                <a:gridCol w="2166425"/>
              </a:tblGrid>
              <a:tr h="40355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การเรียนการสอน</a:t>
                      </a:r>
                      <a:endParaRPr lang="th-TH" sz="2000" b="1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วิจัยและสิ่งประดิษฐ์</a:t>
                      </a:r>
                      <a:endParaRPr lang="th-TH" sz="2000" b="1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บริการวิชาการ</a:t>
                      </a:r>
                      <a:endParaRPr lang="th-TH" sz="2000" b="1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ศิลปวัฒนธรรม</a:t>
                      </a:r>
                      <a:endParaRPr lang="th-TH" sz="2000" b="1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ตาราง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758360"/>
              </p:ext>
            </p:extLst>
          </p:nvPr>
        </p:nvGraphicFramePr>
        <p:xfrm>
          <a:off x="2214880" y="4785222"/>
          <a:ext cx="8127999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0" name="ตาราง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260137"/>
              </p:ext>
            </p:extLst>
          </p:nvPr>
        </p:nvGraphicFramePr>
        <p:xfrm>
          <a:off x="2421352" y="4893212"/>
          <a:ext cx="7146388" cy="438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8376"/>
                <a:gridCol w="2529006"/>
                <a:gridCol w="2529006"/>
              </a:tblGrid>
              <a:tr h="438438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ปริญญาตรี</a:t>
                      </a:r>
                      <a:endParaRPr lang="th-TH" sz="2000" b="1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ปวส</a:t>
                      </a:r>
                      <a:r>
                        <a:rPr lang="en-US" sz="2000" b="1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</a:t>
                      </a:r>
                      <a:endParaRPr lang="th-TH" sz="2000" b="1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ปวช</a:t>
                      </a:r>
                      <a:r>
                        <a:rPr lang="en-US" sz="2000" b="1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</a:t>
                      </a:r>
                      <a:endParaRPr lang="th-TH" sz="2000" b="1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1" name="ตาราง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261847"/>
              </p:ext>
            </p:extLst>
          </p:nvPr>
        </p:nvGraphicFramePr>
        <p:xfrm>
          <a:off x="2815247" y="5711483"/>
          <a:ext cx="6358597" cy="396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58597"/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งบประมาณ</a:t>
                      </a:r>
                      <a:endParaRPr lang="th-TH" sz="2000" b="1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33" name="ลูกศรเชื่อมต่อแบบตรง 32"/>
          <p:cNvCxnSpPr/>
          <p:nvPr/>
        </p:nvCxnSpPr>
        <p:spPr>
          <a:xfrm>
            <a:off x="6034496" y="4651019"/>
            <a:ext cx="0" cy="28135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ลูกศรเชื่อมต่อแบบตรง 33"/>
          <p:cNvCxnSpPr/>
          <p:nvPr/>
        </p:nvCxnSpPr>
        <p:spPr>
          <a:xfrm>
            <a:off x="6024682" y="5330762"/>
            <a:ext cx="729" cy="36120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ลูกศรเชื่อมต่อแบบตรง 52"/>
          <p:cNvCxnSpPr>
            <a:stCxn id="6" idx="4"/>
          </p:cNvCxnSpPr>
          <p:nvPr/>
        </p:nvCxnSpPr>
        <p:spPr>
          <a:xfrm flipH="1">
            <a:off x="6040875" y="1682791"/>
            <a:ext cx="1" cy="24329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วงรี 57"/>
          <p:cNvSpPr/>
          <p:nvPr/>
        </p:nvSpPr>
        <p:spPr>
          <a:xfrm>
            <a:off x="4015959" y="1651342"/>
            <a:ext cx="788677" cy="689168"/>
          </a:xfrm>
          <a:prstGeom prst="ellipse">
            <a:avLst/>
          </a:prstGeom>
          <a:ln w="317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prstTxWarp prst="textChevron">
              <a:avLst/>
            </a:prstTxWarp>
          </a:bodyPr>
          <a:lstStyle/>
          <a:p>
            <a:pPr algn="ctr"/>
            <a:endParaRPr lang="th-TH" dirty="0"/>
          </a:p>
        </p:txBody>
      </p:sp>
      <p:sp>
        <p:nvSpPr>
          <p:cNvPr id="61" name="วงรี 60"/>
          <p:cNvSpPr/>
          <p:nvPr/>
        </p:nvSpPr>
        <p:spPr>
          <a:xfrm>
            <a:off x="7228289" y="1640997"/>
            <a:ext cx="788677" cy="689168"/>
          </a:xfrm>
          <a:prstGeom prst="ellipse">
            <a:avLst/>
          </a:prstGeom>
          <a:ln w="317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prstTxWarp prst="textChevron">
              <a:avLst/>
            </a:prstTxWarp>
          </a:bodyPr>
          <a:lstStyle/>
          <a:p>
            <a:pPr algn="ctr"/>
            <a:endParaRPr lang="th-TH" dirty="0"/>
          </a:p>
        </p:txBody>
      </p:sp>
      <p:sp>
        <p:nvSpPr>
          <p:cNvPr id="62" name="วงรี 61"/>
          <p:cNvSpPr/>
          <p:nvPr/>
        </p:nvSpPr>
        <p:spPr>
          <a:xfrm>
            <a:off x="7228290" y="2476269"/>
            <a:ext cx="788677" cy="689168"/>
          </a:xfrm>
          <a:prstGeom prst="ellipse">
            <a:avLst/>
          </a:prstGeom>
          <a:ln w="317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prstTxWarp prst="textChevron">
              <a:avLst/>
            </a:prstTxWarp>
          </a:bodyPr>
          <a:lstStyle/>
          <a:p>
            <a:pPr algn="ctr"/>
            <a:endParaRPr lang="th-TH" dirty="0"/>
          </a:p>
        </p:txBody>
      </p:sp>
      <p:sp>
        <p:nvSpPr>
          <p:cNvPr id="63" name="วงรี 62"/>
          <p:cNvSpPr/>
          <p:nvPr/>
        </p:nvSpPr>
        <p:spPr>
          <a:xfrm>
            <a:off x="4015959" y="2476269"/>
            <a:ext cx="788677" cy="689168"/>
          </a:xfrm>
          <a:prstGeom prst="ellipse">
            <a:avLst/>
          </a:prstGeom>
          <a:ln w="317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prstTxWarp prst="textChevron">
              <a:avLst/>
            </a:prstTxWarp>
          </a:bodyPr>
          <a:lstStyle/>
          <a:p>
            <a:pPr algn="ctr"/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66" name="ลูกศรเชื่อมต่อแบบตรง 65"/>
          <p:cNvCxnSpPr>
            <a:endCxn id="61" idx="2"/>
          </p:cNvCxnSpPr>
          <p:nvPr/>
        </p:nvCxnSpPr>
        <p:spPr>
          <a:xfrm flipV="1">
            <a:off x="6530590" y="1985581"/>
            <a:ext cx="697699" cy="25956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ลูกศรเชื่อมต่อแบบตรง 68"/>
          <p:cNvCxnSpPr>
            <a:stCxn id="16" idx="5"/>
            <a:endCxn id="62" idx="2"/>
          </p:cNvCxnSpPr>
          <p:nvPr/>
        </p:nvCxnSpPr>
        <p:spPr>
          <a:xfrm>
            <a:off x="6398605" y="2808288"/>
            <a:ext cx="829685" cy="1256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ลูกศรเชื่อมต่อแบบตรง 71"/>
          <p:cNvCxnSpPr>
            <a:endCxn id="58" idx="6"/>
          </p:cNvCxnSpPr>
          <p:nvPr/>
        </p:nvCxnSpPr>
        <p:spPr>
          <a:xfrm flipH="1" flipV="1">
            <a:off x="4804636" y="1995926"/>
            <a:ext cx="751021" cy="2373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ลูกศรเชื่อมต่อแบบตรง 74"/>
          <p:cNvCxnSpPr>
            <a:stCxn id="16" idx="3"/>
            <a:endCxn id="63" idx="6"/>
          </p:cNvCxnSpPr>
          <p:nvPr/>
        </p:nvCxnSpPr>
        <p:spPr>
          <a:xfrm flipH="1">
            <a:off x="4804636" y="2808288"/>
            <a:ext cx="878508" cy="1256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กล่องข้อความ 84"/>
          <p:cNvSpPr txBox="1"/>
          <p:nvPr/>
        </p:nvSpPr>
        <p:spPr>
          <a:xfrm>
            <a:off x="4080406" y="1783476"/>
            <a:ext cx="905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สำนักพัฒนา</a:t>
            </a:r>
          </a:p>
          <a:p>
            <a:r>
              <a:rPr lang="th-TH" sz="1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ยุทธศาสตร์ฯ</a:t>
            </a:r>
            <a:endParaRPr lang="th-TH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6" name="กล่องข้อความ 85"/>
          <p:cNvSpPr txBox="1"/>
          <p:nvPr/>
        </p:nvSpPr>
        <p:spPr>
          <a:xfrm>
            <a:off x="3983509" y="2590020"/>
            <a:ext cx="905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สำนักพัฒนา</a:t>
            </a:r>
          </a:p>
          <a:p>
            <a:pPr algn="ctr"/>
            <a:r>
              <a:rPr lang="th-TH" sz="1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กิจการนักเรียนฯ</a:t>
            </a:r>
            <a:endParaRPr lang="th-TH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7" name="กล่องข้อความ 86"/>
          <p:cNvSpPr txBox="1"/>
          <p:nvPr/>
        </p:nvSpPr>
        <p:spPr>
          <a:xfrm>
            <a:off x="7315055" y="1696480"/>
            <a:ext cx="905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ศูนย์วิจัยและพัฒนาการอาชีวศึกษา</a:t>
            </a:r>
            <a:endParaRPr lang="th-TH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8" name="กล่องข้อความ 87"/>
          <p:cNvSpPr txBox="1"/>
          <p:nvPr/>
        </p:nvSpPr>
        <p:spPr>
          <a:xfrm>
            <a:off x="7169899" y="2632062"/>
            <a:ext cx="905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สำนักอาชีวศึกษาบัณฑิต</a:t>
            </a:r>
            <a:endParaRPr lang="th-TH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99" name="ลูกศรเชื่อมต่อแบบตรง 98"/>
          <p:cNvCxnSpPr/>
          <p:nvPr/>
        </p:nvCxnSpPr>
        <p:spPr>
          <a:xfrm>
            <a:off x="6024682" y="2953049"/>
            <a:ext cx="0" cy="28135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ลูกศรเชื่อมต่อแบบตรง 112"/>
          <p:cNvCxnSpPr/>
          <p:nvPr/>
        </p:nvCxnSpPr>
        <p:spPr>
          <a:xfrm>
            <a:off x="6034496" y="3932050"/>
            <a:ext cx="0" cy="28135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633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pic>
        <p:nvPicPr>
          <p:cNvPr id="8194" name="Picture 2" descr="http://itgthailand.wordpress.com/files/2009/03/e0b881e0b8b2e0b8a3e0b896e0b988e0b8b2e0b8a2e0b897e0b8ade0b894e0b884e0b8a7e0b8b2e0b8a1e0b884e0b8b4e0b894e0b897e0b8b5e0b988e0b980e0b89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11683999" cy="651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95615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 smtClean="0"/>
              <a:t>การวางแผนกลยุทธ์</a:t>
            </a:r>
            <a:endParaRPr lang="th-TH" sz="4800" b="1" dirty="0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pic>
        <p:nvPicPr>
          <p:cNvPr id="9218" name="Picture 2" descr="https://encrypted-tbn2.gstatic.com/images?q=tbn:ANd9GcTzuj1mkNbd-YbZIEuaLOtUAHt9oC8W1Y-lMkPS0K0mi43ofuW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1" y="1473200"/>
            <a:ext cx="5676900" cy="524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fve.ac.th/images/plan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74624"/>
            <a:ext cx="5825670" cy="644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11171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69686"/>
            <a:ext cx="11671300" cy="6788314"/>
          </a:xfrm>
        </p:spPr>
      </p:pic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6002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01600"/>
            <a:ext cx="11823700" cy="6797184"/>
          </a:xfrm>
        </p:spPr>
      </p:pic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924542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-230388"/>
            <a:ext cx="11811000" cy="6999488"/>
          </a:xfrm>
        </p:spPr>
      </p:pic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950551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592"/>
            <a:ext cx="12065000" cy="6819408"/>
          </a:xfrm>
        </p:spPr>
      </p:pic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4556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0"/>
            <a:ext cx="12077699" cy="6858000"/>
          </a:xfrm>
        </p:spPr>
      </p:pic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087719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pic>
        <p:nvPicPr>
          <p:cNvPr id="13318" name="Picture 6" descr="http://4.bp.blogspot.com/-L1MEyB2edQo/VIkn-y53OyI/AAAAAAAAAMQ/OVLouFTsiPk/s1600/%E0%B9%80%E0%B8%89%E0%B8%A5%E0%B8%B4%E0%B8%A1%E0%B8%8A%E0%B8%B1%E0%B8%A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4444" y="73953"/>
            <a:ext cx="6712656" cy="7139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://f.ptcdn.info/849/026/000/1419423557-1387250734-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" y="73952"/>
            <a:ext cx="5667375" cy="6669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906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pic>
        <p:nvPicPr>
          <p:cNvPr id="11266" name="Picture 2" descr="http://www.pttep.com/uploads/SD%20Content/Sustainability%20at%20PTTEP/PTTEPSDFramework_TH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988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35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pic>
        <p:nvPicPr>
          <p:cNvPr id="10242" name="Picture 2" descr="http://images.slideplayer.in.th/8/2379523/slides/slide_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" y="355600"/>
            <a:ext cx="12052300" cy="649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74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pic>
        <p:nvPicPr>
          <p:cNvPr id="12290" name="Picture 2" descr="ผลการค้นหารูปภาพสำหรับ เป้าหมายความสําเร็จ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131" y="101599"/>
            <a:ext cx="12342131" cy="6582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195" y="3733598"/>
            <a:ext cx="2569541" cy="249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655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pic>
        <p:nvPicPr>
          <p:cNvPr id="1026" name="Picture 2" descr="http://www.npc-se.co.th/backoffice/npc_date/news_photo3/A_144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173048"/>
            <a:ext cx="11248986" cy="65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316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pic>
        <p:nvPicPr>
          <p:cNvPr id="2054" name="Picture 6" descr="http://www.hejun.com/uploadfile/2013/0409/2013040911404925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3" y="62650"/>
            <a:ext cx="12011897" cy="67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8640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pic>
        <p:nvPicPr>
          <p:cNvPr id="3074" name="Picture 2" descr="http://image.slidesharecdn.com/gembakaizen-111029174836-phpapp01/95/gemba-kaizen-9-728.jpg?cb=131991063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1600"/>
            <a:ext cx="11950699" cy="675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8368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pic>
        <p:nvPicPr>
          <p:cNvPr id="4098" name="Picture 2" descr="http://4.bp.blogspot.com/-WNsVw6cPCaY/T-L_JqAUgmI/AAAAAAAAAIc/pj8FHlIhtv8/s1600/%E0%B8%AD%E0%B8%A3%E0%B8%B4%E0%B8%A2%E0%B8%AA%E0%B8%B1%E0%B8%88+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63292"/>
            <a:ext cx="11785600" cy="668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5463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pic>
        <p:nvPicPr>
          <p:cNvPr id="5122" name="Picture 2" descr="http://www.budmgt.com/images/pic/pic02/suffer1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267"/>
            <a:ext cx="12090400" cy="68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705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pic>
        <p:nvPicPr>
          <p:cNvPr id="6146" name="Picture 2" descr="http://cdn.gotoknow.org/assets/media/files/000/454/286/original_r2r.bmp?135277077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89" y="0"/>
            <a:ext cx="12011411" cy="674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5264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สถาบันการอาชีวศึกษาภาคกลาง ๑</a:t>
            </a:r>
            <a:endParaRPr lang="th-TH"/>
          </a:p>
        </p:txBody>
      </p:sp>
      <p:pic>
        <p:nvPicPr>
          <p:cNvPr id="7170" name="Picture 2" descr="http://images.slideplayer.in.th/8/2093922/slides/slide_3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76796"/>
            <a:ext cx="11988800" cy="675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5623035"/>
      </p:ext>
    </p:extLst>
  </p:cSld>
  <p:clrMapOvr>
    <a:masterClrMapping/>
  </p:clrMapOvr>
</p:sld>
</file>

<file path=ppt/theme/theme1.xml><?xml version="1.0" encoding="utf-8"?>
<a:theme xmlns:a="http://schemas.openxmlformats.org/drawingml/2006/main" name="เหลี่ยมเพชร">
  <a:themeElements>
    <a:clrScheme name="เหลี่ยมเพชร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เหลี่ยมเพชร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เหลี่ยมเพชร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1263</TotalTime>
  <Words>472</Words>
  <Application>Microsoft Office PowerPoint</Application>
  <PresentationFormat>แบบจอกว้าง</PresentationFormat>
  <Paragraphs>76</Paragraphs>
  <Slides>23</Slides>
  <Notes>1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10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23</vt:i4>
      </vt:variant>
    </vt:vector>
  </HeadingPairs>
  <TitlesOfParts>
    <vt:vector size="34" baseType="lpstr">
      <vt:lpstr>Arial</vt:lpstr>
      <vt:lpstr>Calibri</vt:lpstr>
      <vt:lpstr>Cordia New</vt:lpstr>
      <vt:lpstr>IrisUPC</vt:lpstr>
      <vt:lpstr>JS Wansika</vt:lpstr>
      <vt:lpstr>Tahoma</vt:lpstr>
      <vt:lpstr>TH Sarabun New</vt:lpstr>
      <vt:lpstr>TH SarabunPSK</vt:lpstr>
      <vt:lpstr>Trebuchet MS</vt:lpstr>
      <vt:lpstr>Wingdings 3</vt:lpstr>
      <vt:lpstr>เหลี่ยมเพชร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  สถาบันการอาชีวศึกษาภาคกลาง ๑ </vt:lpstr>
      <vt:lpstr> สถาบันการอาชีวศึกษาภาคกลาง ๑</vt:lpstr>
      <vt:lpstr>สถาบันการอาชีวศึกษาภาคกลาง ๑</vt:lpstr>
      <vt:lpstr>งานนำเสนอ PowerPoint</vt:lpstr>
      <vt:lpstr>งานนำเสนอ PowerPoint</vt:lpstr>
      <vt:lpstr>การวางแผนกลยุทธ์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my</dc:creator>
  <cp:lastModifiedBy>my</cp:lastModifiedBy>
  <cp:revision>89</cp:revision>
  <dcterms:created xsi:type="dcterms:W3CDTF">2015-08-25T04:26:15Z</dcterms:created>
  <dcterms:modified xsi:type="dcterms:W3CDTF">2015-09-15T13:50:16Z</dcterms:modified>
</cp:coreProperties>
</file>